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7" r:id="rId9"/>
    <p:sldId id="268" r:id="rId10"/>
    <p:sldId id="266" r:id="rId11"/>
    <p:sldId id="263" r:id="rId12"/>
    <p:sldId id="262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November 9,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November 9,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November 9,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November 9,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November 9, 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November 9, 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November 9,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November 9, 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November 9,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November 9,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November 9, 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November 9,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7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5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5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2.xml"/><Relationship Id="rId3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Viruses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AP Biology Chapter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9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190439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Retrovirus Reproduction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 descr="19_08_HIVReproCycle-L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2" y="1236404"/>
            <a:ext cx="6823993" cy="56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7240" y="394829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Lysogenic Cycle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19_06_LambdaLyticLysoCyc-L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7" y="1447097"/>
            <a:ext cx="8546592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1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7240" y="165864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Lytic Cycle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 descr="19_05T4LyticCycle_5-L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4" y="1226337"/>
            <a:ext cx="7274945" cy="54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2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266" y="0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Capsids and Envelopes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19_03_ViralStructure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55" r="-9855"/>
          <a:stretch>
            <a:fillRect/>
          </a:stretch>
        </p:blipFill>
        <p:spPr>
          <a:xfrm>
            <a:off x="-189779" y="1095256"/>
            <a:ext cx="9479762" cy="5687856"/>
          </a:xfrm>
        </p:spPr>
      </p:pic>
    </p:spTree>
    <p:extLst>
      <p:ext uri="{BB962C8B-B14F-4D97-AF65-F5344CB8AC3E}">
        <p14:creationId xmlns:p14="http://schemas.microsoft.com/office/powerpoint/2010/main" val="239890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Infectious N.A. enclosed in Proteins</a:t>
            </a:r>
          </a:p>
          <a:p>
            <a:r>
              <a:rPr lang="en-US" sz="2400" dirty="0" smtClean="0"/>
              <a:t>Viral Genomes</a:t>
            </a:r>
          </a:p>
          <a:p>
            <a:pPr lvl="1"/>
            <a:r>
              <a:rPr lang="en-US" sz="2400" dirty="0" smtClean="0"/>
              <a:t>4 – Several 100s of genes</a:t>
            </a:r>
          </a:p>
          <a:p>
            <a:pPr lvl="1"/>
            <a:r>
              <a:rPr lang="en-US" sz="2400" dirty="0" smtClean="0"/>
              <a:t>DNA or RNA</a:t>
            </a:r>
          </a:p>
          <a:p>
            <a:pPr lvl="1"/>
            <a:r>
              <a:rPr lang="en-US" sz="2400" dirty="0" smtClean="0"/>
              <a:t>Single or Double</a:t>
            </a:r>
          </a:p>
          <a:p>
            <a:pPr lvl="1"/>
            <a:r>
              <a:rPr lang="en-US" sz="2400" dirty="0" smtClean="0"/>
              <a:t>Linear or Circular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a virus?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8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0557" y="1795344"/>
            <a:ext cx="6096000" cy="3657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Capsid: Protein shell </a:t>
            </a:r>
          </a:p>
          <a:p>
            <a:pPr lvl="1"/>
            <a:r>
              <a:rPr lang="en-US" sz="2400" dirty="0" smtClean="0"/>
              <a:t>Shape</a:t>
            </a:r>
          </a:p>
          <a:p>
            <a:pPr lvl="2"/>
            <a:r>
              <a:rPr lang="en-US" sz="2400" dirty="0" smtClean="0"/>
              <a:t>Rod</a:t>
            </a:r>
          </a:p>
          <a:p>
            <a:pPr lvl="2"/>
            <a:r>
              <a:rPr lang="en-US" sz="2400" dirty="0" smtClean="0"/>
              <a:t>Polyhedral</a:t>
            </a:r>
          </a:p>
          <a:p>
            <a:pPr lvl="1"/>
            <a:r>
              <a:rPr lang="en-US" sz="2400" dirty="0" err="1" smtClean="0"/>
              <a:t>Capsomeres</a:t>
            </a:r>
            <a:endParaRPr lang="en-US" sz="2400" dirty="0" smtClean="0"/>
          </a:p>
          <a:p>
            <a:pPr lvl="2"/>
            <a:r>
              <a:rPr lang="en-US" sz="2400" dirty="0" smtClean="0"/>
              <a:t>Protein Subunits</a:t>
            </a:r>
          </a:p>
          <a:p>
            <a:r>
              <a:rPr lang="en-US" sz="2400" dirty="0" smtClean="0"/>
              <a:t>Viral Envelope</a:t>
            </a:r>
          </a:p>
          <a:p>
            <a:pPr lvl="1"/>
            <a:r>
              <a:rPr lang="en-US" sz="2400" dirty="0" smtClean="0"/>
              <a:t>Mask the Capsid</a:t>
            </a:r>
          </a:p>
          <a:p>
            <a:r>
              <a:rPr lang="en-US" sz="2400" dirty="0" smtClean="0"/>
              <a:t>Bacteriophages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027" y="228601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Capsids and Envelopes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952" y="5139587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Simplified Viral Reproduction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19_04ViralReproCycle-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64" b="-6564"/>
          <a:stretch>
            <a:fillRect/>
          </a:stretch>
        </p:blipFill>
        <p:spPr>
          <a:xfrm>
            <a:off x="423350" y="225628"/>
            <a:ext cx="4062985" cy="425592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Host Range</a:t>
            </a:r>
          </a:p>
          <a:p>
            <a:pPr lvl="1"/>
            <a:r>
              <a:rPr lang="en-US" dirty="0" smtClean="0"/>
              <a:t>Species</a:t>
            </a:r>
          </a:p>
          <a:p>
            <a:pPr lvl="1"/>
            <a:r>
              <a:rPr lang="en-US" dirty="0" smtClean="0"/>
              <a:t>Tissues</a:t>
            </a:r>
          </a:p>
          <a:p>
            <a:r>
              <a:rPr lang="en-US" dirty="0" smtClean="0"/>
              <a:t>Viral Infection</a:t>
            </a:r>
          </a:p>
          <a:p>
            <a:pPr lvl="1"/>
            <a:r>
              <a:rPr lang="en-US" dirty="0" smtClean="0"/>
              <a:t>Tail injects DNA</a:t>
            </a:r>
          </a:p>
          <a:p>
            <a:pPr lvl="1"/>
            <a:r>
              <a:rPr lang="en-US" dirty="0" smtClean="0"/>
              <a:t>Polymerases Replicate</a:t>
            </a:r>
          </a:p>
          <a:p>
            <a:pPr lvl="1"/>
            <a:r>
              <a:rPr lang="en-US" dirty="0" smtClean="0"/>
              <a:t>Ribosomes make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Replicative Cycles of Phages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hlinkClick r:id="rId2" action="ppaction://hlinksldjump"/>
              </a:rPr>
              <a:t>Lytic Cycle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Virulent Phages</a:t>
            </a:r>
          </a:p>
          <a:p>
            <a:pPr lvl="1"/>
            <a:r>
              <a:rPr lang="en-US" sz="2000" dirty="0" smtClean="0"/>
              <a:t>Bacterial Resistance</a:t>
            </a:r>
          </a:p>
          <a:p>
            <a:pPr lvl="2"/>
            <a:r>
              <a:rPr lang="en-US" sz="2000" dirty="0" smtClean="0"/>
              <a:t>Receptors not recognized</a:t>
            </a:r>
          </a:p>
          <a:p>
            <a:pPr lvl="2"/>
            <a:r>
              <a:rPr lang="en-US" sz="2000" dirty="0" smtClean="0"/>
              <a:t>Restriction Nuclease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hlinkClick r:id="rId3" action="ppaction://hlinksldjump"/>
              </a:rPr>
              <a:t>Lysogenic Cycle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Temperate Phages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Lambda Phages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Injects DNA and forms a circle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Creates </a:t>
            </a:r>
            <a:r>
              <a:rPr lang="en-US" sz="2000" dirty="0" err="1" smtClean="0">
                <a:solidFill>
                  <a:srgbClr val="FFFFFF"/>
                </a:solidFill>
              </a:rPr>
              <a:t>Prophage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Binary Fission</a:t>
            </a:r>
          </a:p>
        </p:txBody>
      </p:sp>
    </p:spTree>
    <p:extLst>
      <p:ext uri="{BB962C8B-B14F-4D97-AF65-F5344CB8AC3E}">
        <p14:creationId xmlns:p14="http://schemas.microsoft.com/office/powerpoint/2010/main" val="340397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Viral Envelopes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77240" y="703567"/>
            <a:ext cx="3273552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Envelope attaches to host</a:t>
            </a:r>
          </a:p>
          <a:p>
            <a:r>
              <a:rPr lang="en-US" sz="2400" dirty="0" smtClean="0"/>
              <a:t>Capsid breaks down</a:t>
            </a:r>
          </a:p>
          <a:p>
            <a:r>
              <a:rPr lang="en-US" sz="2400" dirty="0" smtClean="0"/>
              <a:t>Viral Genome takes control</a:t>
            </a:r>
          </a:p>
          <a:p>
            <a:r>
              <a:rPr lang="en-US" sz="2400" dirty="0" smtClean="0"/>
              <a:t>New Virus emerges</a:t>
            </a:r>
          </a:p>
          <a:p>
            <a:r>
              <a:rPr lang="en-US" sz="2400" dirty="0" smtClean="0"/>
              <a:t>Some remain in nucleus</a:t>
            </a:r>
            <a:endParaRPr lang="en-US" sz="2400" dirty="0"/>
          </a:p>
        </p:txBody>
      </p:sp>
      <p:pic>
        <p:nvPicPr>
          <p:cNvPr id="8" name="Content Placeholder 7" descr="19_07EnvRNAVirusLifeCyc-L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6" b="-4266"/>
          <a:stretch>
            <a:fillRect/>
          </a:stretch>
        </p:blipFill>
        <p:spPr>
          <a:xfrm>
            <a:off x="4335690" y="511588"/>
            <a:ext cx="4510870" cy="4729449"/>
          </a:xfrm>
        </p:spPr>
      </p:pic>
    </p:spTree>
    <p:extLst>
      <p:ext uri="{BB962C8B-B14F-4D97-AF65-F5344CB8AC3E}">
        <p14:creationId xmlns:p14="http://schemas.microsoft.com/office/powerpoint/2010/main" val="69456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Utilize Reverse Transcriptase</a:t>
            </a:r>
          </a:p>
          <a:p>
            <a:pPr lvl="1"/>
            <a:r>
              <a:rPr lang="en-US" sz="2800" dirty="0" smtClean="0"/>
              <a:t>Transcribes RNA into DNA</a:t>
            </a:r>
          </a:p>
          <a:p>
            <a:r>
              <a:rPr lang="en-US" sz="2800" dirty="0" smtClean="0"/>
              <a:t>DNA integrated into host chromosome</a:t>
            </a:r>
          </a:p>
          <a:p>
            <a:pPr lvl="1"/>
            <a:r>
              <a:rPr lang="en-US" sz="2800" dirty="0" smtClean="0"/>
              <a:t>Provirus</a:t>
            </a:r>
          </a:p>
          <a:p>
            <a:r>
              <a:rPr lang="en-US" sz="2800" dirty="0" smtClean="0"/>
              <a:t>Human Immunodeficiency Virus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Retroviruses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1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Vaccines</a:t>
            </a:r>
          </a:p>
          <a:p>
            <a:r>
              <a:rPr lang="en-US" sz="2400" dirty="0" smtClean="0"/>
              <a:t>Cancer</a:t>
            </a:r>
          </a:p>
          <a:p>
            <a:pPr lvl="1"/>
            <a:r>
              <a:rPr lang="en-US" sz="2200" dirty="0" smtClean="0"/>
              <a:t>Oncogenes</a:t>
            </a:r>
          </a:p>
          <a:p>
            <a:pPr lvl="2"/>
            <a:r>
              <a:rPr lang="en-US" sz="2000" dirty="0" smtClean="0"/>
              <a:t>Trigger cancerous effects</a:t>
            </a:r>
          </a:p>
          <a:p>
            <a:pPr lvl="1"/>
            <a:r>
              <a:rPr lang="en-US" sz="2200" dirty="0" smtClean="0"/>
              <a:t>Proto-oncogenes</a:t>
            </a:r>
          </a:p>
          <a:p>
            <a:pPr lvl="2"/>
            <a:r>
              <a:rPr lang="en-US" sz="2000" dirty="0" smtClean="0"/>
              <a:t>Turned on or overexpressed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Viral Illnesses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Simplistic Infectious agents</a:t>
            </a:r>
          </a:p>
          <a:p>
            <a:pPr lvl="1"/>
            <a:r>
              <a:rPr lang="en-US" sz="2200" dirty="0" smtClean="0"/>
              <a:t>Viroid</a:t>
            </a:r>
          </a:p>
          <a:p>
            <a:pPr lvl="2"/>
            <a:r>
              <a:rPr lang="en-US" sz="2000" dirty="0" smtClean="0"/>
              <a:t>Circular RNA</a:t>
            </a:r>
          </a:p>
          <a:p>
            <a:pPr lvl="1"/>
            <a:r>
              <a:rPr lang="en-US" sz="2200" dirty="0" smtClean="0"/>
              <a:t>Prion</a:t>
            </a:r>
          </a:p>
          <a:p>
            <a:pPr lvl="2"/>
            <a:r>
              <a:rPr lang="en-US" sz="2000" dirty="0" err="1" smtClean="0"/>
              <a:t>Misfolded</a:t>
            </a:r>
            <a:r>
              <a:rPr lang="en-US" sz="2000" dirty="0" smtClean="0"/>
              <a:t> proteins</a:t>
            </a:r>
          </a:p>
          <a:p>
            <a:r>
              <a:rPr lang="en-US" sz="2400" dirty="0" smtClean="0"/>
              <a:t>Evolution of Viruses</a:t>
            </a:r>
          </a:p>
          <a:p>
            <a:pPr lvl="1"/>
            <a:r>
              <a:rPr lang="en-US" sz="2200" dirty="0" smtClean="0"/>
              <a:t>Plasmids</a:t>
            </a:r>
          </a:p>
          <a:p>
            <a:pPr lvl="1"/>
            <a:r>
              <a:rPr lang="en-US" sz="2200" smtClean="0"/>
              <a:t>Transposons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Viral Relations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51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66</TotalTime>
  <Words>177</Words>
  <Application>Microsoft Macintosh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Elemental</vt:lpstr>
      <vt:lpstr>Viruses</vt:lpstr>
      <vt:lpstr>What is a virus?</vt:lpstr>
      <vt:lpstr>Capsids and Envelopes</vt:lpstr>
      <vt:lpstr>Simplified Viral Reproduction</vt:lpstr>
      <vt:lpstr>Replicative Cycles of Phages</vt:lpstr>
      <vt:lpstr>Viral Envelopes</vt:lpstr>
      <vt:lpstr>Retroviruses</vt:lpstr>
      <vt:lpstr>Viral Illnesses</vt:lpstr>
      <vt:lpstr>Viral Relations</vt:lpstr>
      <vt:lpstr>Retrovirus Reproduction</vt:lpstr>
      <vt:lpstr>Lysogenic Cycle</vt:lpstr>
      <vt:lpstr>Lytic Cycle</vt:lpstr>
      <vt:lpstr>Capsids and Envelopes</vt:lpstr>
    </vt:vector>
  </TitlesOfParts>
  <Company>CISD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dc:creator>Price Yancey</dc:creator>
  <cp:lastModifiedBy>Price Yancey</cp:lastModifiedBy>
  <cp:revision>7</cp:revision>
  <dcterms:created xsi:type="dcterms:W3CDTF">2015-11-09T16:10:20Z</dcterms:created>
  <dcterms:modified xsi:type="dcterms:W3CDTF">2015-11-09T17:16:56Z</dcterms:modified>
</cp:coreProperties>
</file>