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70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9" r:id="rId23"/>
    <p:sldId id="266" r:id="rId24"/>
    <p:sldId id="26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3C79-F1B7-496E-9415-1988EFBED838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AA321-3B27-4988-9D38-D01C0CBF4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22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AA321-3B27-4988-9D38-D01C0CBF4D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4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592452-9060-4BE2-B0AF-00901A75A3DA}" type="datetimeFigureOut">
              <a:rPr lang="en-US" smtClean="0"/>
              <a:t>5/4/2012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BBCFC97-DC74-4077-A81A-86306CA430B5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Nervous	System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Chapter 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50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Neurotransmitters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Acetylcholine</a:t>
            </a:r>
          </a:p>
          <a:p>
            <a:r>
              <a:rPr lang="en-US" dirty="0" smtClean="0"/>
              <a:t>Biogenic Amines</a:t>
            </a:r>
          </a:p>
          <a:p>
            <a:pPr lvl="1"/>
            <a:r>
              <a:rPr lang="en-US" dirty="0" smtClean="0"/>
              <a:t>Epinephrine/Norepinephrine</a:t>
            </a:r>
          </a:p>
          <a:p>
            <a:pPr lvl="1"/>
            <a:r>
              <a:rPr lang="en-US" dirty="0" smtClean="0"/>
              <a:t>Dopamine</a:t>
            </a:r>
          </a:p>
          <a:p>
            <a:pPr lvl="1"/>
            <a:r>
              <a:rPr lang="en-US" dirty="0" smtClean="0"/>
              <a:t>Serotonin</a:t>
            </a:r>
          </a:p>
          <a:p>
            <a:r>
              <a:rPr lang="en-US" dirty="0" smtClean="0"/>
              <a:t>Chem. NT</a:t>
            </a:r>
          </a:p>
          <a:p>
            <a:pPr lvl="1"/>
            <a:r>
              <a:rPr lang="en-US" dirty="0" smtClean="0"/>
              <a:t>Substance P</a:t>
            </a:r>
          </a:p>
          <a:p>
            <a:pPr lvl="1"/>
            <a:r>
              <a:rPr lang="en-US" dirty="0" smtClean="0"/>
              <a:t>Endorphins</a:t>
            </a:r>
          </a:p>
          <a:p>
            <a:r>
              <a:rPr lang="en-US" dirty="0" smtClean="0"/>
              <a:t>Gaseous Signals</a:t>
            </a:r>
          </a:p>
          <a:p>
            <a:pPr lvl="1"/>
            <a:r>
              <a:rPr lang="en-US" dirty="0" smtClean="0"/>
              <a:t>NO</a:t>
            </a:r>
          </a:p>
          <a:p>
            <a:pPr lvl="1"/>
            <a:r>
              <a:rPr lang="en-US" dirty="0" smtClean="0"/>
              <a:t>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4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Systems</a:t>
            </a:r>
            <a:endParaRPr lang="en-US" dirty="0"/>
          </a:p>
        </p:txBody>
      </p:sp>
      <p:pic>
        <p:nvPicPr>
          <p:cNvPr id="9218" name="Picture 2" descr="E:\ImageLibrary40-55\48-NervousSystems\48-15-NervSystemDiversit-L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4536559" cy="27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ImageLibrary40-55\48-NervousSystems\48-16-VertebrateNervSyst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81647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1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Sensory</a:t>
            </a:r>
          </a:p>
          <a:p>
            <a:r>
              <a:rPr lang="en-US" dirty="0" smtClean="0"/>
              <a:t>Motor</a:t>
            </a:r>
          </a:p>
          <a:p>
            <a:pPr lvl="1"/>
            <a:r>
              <a:rPr lang="en-US" dirty="0" smtClean="0"/>
              <a:t>Somatic</a:t>
            </a:r>
          </a:p>
          <a:p>
            <a:pPr lvl="1"/>
            <a:r>
              <a:rPr lang="en-US" dirty="0" smtClean="0">
                <a:hlinkClick r:id="rId3" action="ppaction://hlinksldjump"/>
              </a:rPr>
              <a:t>Autonomic</a:t>
            </a:r>
            <a:endParaRPr lang="en-US" dirty="0" smtClean="0"/>
          </a:p>
          <a:p>
            <a:pPr lvl="2"/>
            <a:r>
              <a:rPr lang="en-US" dirty="0" smtClean="0"/>
              <a:t>Sympathetic</a:t>
            </a:r>
          </a:p>
          <a:p>
            <a:pPr lvl="2"/>
            <a:r>
              <a:rPr lang="en-US" dirty="0" smtClean="0"/>
              <a:t>Parasympathetic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5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the Brain</a:t>
            </a:r>
            <a:endParaRPr lang="en-US" dirty="0"/>
          </a:p>
        </p:txBody>
      </p:sp>
      <p:pic>
        <p:nvPicPr>
          <p:cNvPr id="10242" name="Picture 2" descr="E:\ImageLibrary40-55\48-NervousSystems\48-19-BrainEmbryonicDev-L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85" y="1935163"/>
            <a:ext cx="670143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5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Brainstem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Medulla</a:t>
            </a:r>
          </a:p>
          <a:p>
            <a:r>
              <a:rPr lang="en-US" dirty="0" smtClean="0"/>
              <a:t>Pons</a:t>
            </a:r>
          </a:p>
          <a:p>
            <a:r>
              <a:rPr lang="en-US" dirty="0" smtClean="0"/>
              <a:t>Midbrain</a:t>
            </a:r>
            <a:endParaRPr lang="en-US" dirty="0"/>
          </a:p>
        </p:txBody>
      </p:sp>
      <p:pic>
        <p:nvPicPr>
          <p:cNvPr id="11266" name="Picture 2" descr="E:\ImageLibrary40-55\48-NervousSystems\48-20-HumanBrain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1828800"/>
            <a:ext cx="611953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93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Reticular Activating System (RAS)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Electroencephalogram (EEG)</a:t>
            </a:r>
          </a:p>
          <a:p>
            <a:pPr lvl="1"/>
            <a:r>
              <a:rPr lang="en-US" dirty="0" smtClean="0"/>
              <a:t>Alpha Waves</a:t>
            </a:r>
          </a:p>
          <a:p>
            <a:pPr lvl="1"/>
            <a:r>
              <a:rPr lang="en-US" dirty="0" smtClean="0"/>
              <a:t>Beta Waves</a:t>
            </a:r>
          </a:p>
          <a:p>
            <a:pPr lvl="1"/>
            <a:r>
              <a:rPr lang="en-US" dirty="0" smtClean="0"/>
              <a:t>Delta Waves</a:t>
            </a:r>
          </a:p>
          <a:p>
            <a:pPr lvl="1"/>
            <a:r>
              <a:rPr lang="en-US" dirty="0" smtClean="0"/>
              <a:t>REM sleep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5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Cerebellum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Motor function</a:t>
            </a:r>
          </a:p>
          <a:p>
            <a:r>
              <a:rPr lang="en-US" dirty="0" smtClean="0"/>
              <a:t>Muscle Memory</a:t>
            </a:r>
            <a:endParaRPr lang="en-US" dirty="0"/>
          </a:p>
        </p:txBody>
      </p:sp>
      <p:pic>
        <p:nvPicPr>
          <p:cNvPr id="12290" name="Picture 2" descr="E:\ImageLibrary40-55\48-NervousSystems\48-20-HumanBrain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05000"/>
            <a:ext cx="4986834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121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Cerebrum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Occipital </a:t>
            </a:r>
          </a:p>
          <a:p>
            <a:r>
              <a:rPr lang="en-US" dirty="0" smtClean="0"/>
              <a:t>Temporal</a:t>
            </a:r>
          </a:p>
          <a:p>
            <a:r>
              <a:rPr lang="en-US" dirty="0" smtClean="0"/>
              <a:t>Parietal</a:t>
            </a:r>
          </a:p>
          <a:p>
            <a:r>
              <a:rPr lang="en-US" dirty="0" smtClean="0"/>
              <a:t>Frontal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42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Left Cerebral Hemisphere</a:t>
            </a:r>
          </a:p>
          <a:p>
            <a:r>
              <a:rPr lang="en-US" dirty="0" smtClean="0"/>
              <a:t>Right Cerebral Hemisphere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5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Limbic</a:t>
            </a:r>
          </a:p>
          <a:p>
            <a:r>
              <a:rPr lang="en-US" dirty="0" smtClean="0"/>
              <a:t>Amygdala</a:t>
            </a:r>
          </a:p>
          <a:p>
            <a:r>
              <a:rPr lang="en-US" dirty="0" smtClean="0"/>
              <a:t>Hippocampus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0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Role of the Nervous System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Sensory Input</a:t>
            </a:r>
          </a:p>
          <a:p>
            <a:r>
              <a:rPr lang="en-US" dirty="0" smtClean="0"/>
              <a:t>Integration</a:t>
            </a:r>
          </a:p>
          <a:p>
            <a:r>
              <a:rPr lang="en-US" dirty="0" smtClean="0"/>
              <a:t>Motor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96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and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Term</a:t>
            </a:r>
          </a:p>
          <a:p>
            <a:r>
              <a:rPr lang="en-US" dirty="0" smtClean="0"/>
              <a:t>Long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50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Cerebrum</a:t>
            </a:r>
            <a:endParaRPr lang="en-US" dirty="0"/>
          </a:p>
        </p:txBody>
      </p:sp>
      <p:pic>
        <p:nvPicPr>
          <p:cNvPr id="13314" name="Picture 2" descr="E:\ImageLibrary40-55\48-NervousSystems\48-24-CortexAreaStrucFun-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7" y="1935163"/>
            <a:ext cx="796200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2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Autonomic NS</a:t>
            </a:r>
            <a:endParaRPr lang="en-US" dirty="0"/>
          </a:p>
        </p:txBody>
      </p:sp>
      <p:pic>
        <p:nvPicPr>
          <p:cNvPr id="8194" name="Picture 2" descr="E:\ImageLibrary40-55\48-NervousSystems\48-18-AutonomNervSysFunc-L.gif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92" y="1935163"/>
            <a:ext cx="4287016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060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Integration</a:t>
            </a:r>
            <a:endParaRPr lang="en-US" dirty="0"/>
          </a:p>
        </p:txBody>
      </p:sp>
      <p:pic>
        <p:nvPicPr>
          <p:cNvPr id="6146" name="Picture 2" descr="E:\ImageLibrary40-55\48-NervousSystems\48-14-PostSynapPotenSum-L.gif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10594"/>
            <a:ext cx="7620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76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Synaptic Gap</a:t>
            </a:r>
            <a:endParaRPr lang="en-US" dirty="0"/>
          </a:p>
        </p:txBody>
      </p:sp>
      <p:pic>
        <p:nvPicPr>
          <p:cNvPr id="5122" name="Picture 2" descr="E:\ImageLibrary40-55\48-NervousSystems\48-12-ChemicalSynapse-L.gif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797" y="1935163"/>
            <a:ext cx="5992405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9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 Body</a:t>
            </a:r>
          </a:p>
          <a:p>
            <a:r>
              <a:rPr lang="en-US" dirty="0" smtClean="0"/>
              <a:t>Dendrites</a:t>
            </a:r>
          </a:p>
          <a:p>
            <a:r>
              <a:rPr lang="en-US" dirty="0" smtClean="0"/>
              <a:t>Axons</a:t>
            </a:r>
          </a:p>
          <a:p>
            <a:pPr lvl="1"/>
            <a:r>
              <a:rPr lang="en-US" dirty="0" smtClean="0"/>
              <a:t>Axon Hillock</a:t>
            </a:r>
          </a:p>
          <a:p>
            <a:pPr lvl="1"/>
            <a:r>
              <a:rPr lang="en-US" dirty="0" smtClean="0"/>
              <a:t>Myelin Sheath</a:t>
            </a:r>
          </a:p>
          <a:p>
            <a:pPr lvl="1"/>
            <a:r>
              <a:rPr lang="en-US" dirty="0" smtClean="0"/>
              <a:t>Synaptic Terminal</a:t>
            </a:r>
          </a:p>
          <a:p>
            <a:r>
              <a:rPr lang="en-US" dirty="0" smtClean="0"/>
              <a:t>Presynaptic Cell</a:t>
            </a:r>
          </a:p>
          <a:p>
            <a:r>
              <a:rPr lang="en-US" dirty="0" smtClean="0"/>
              <a:t>Postsynaptic Cell</a:t>
            </a:r>
            <a:endParaRPr lang="en-US" dirty="0"/>
          </a:p>
        </p:txBody>
      </p:sp>
      <p:pic>
        <p:nvPicPr>
          <p:cNvPr id="1026" name="Picture 2" descr="E:\ImageLibrary40-55\48-NervousSystems\48-02-VertNeuronStruct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489266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68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Nerve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Sensory</a:t>
            </a:r>
          </a:p>
          <a:p>
            <a:r>
              <a:rPr lang="en-US" dirty="0" smtClean="0"/>
              <a:t>Motor</a:t>
            </a:r>
          </a:p>
          <a:p>
            <a:r>
              <a:rPr lang="en-US" dirty="0" smtClean="0"/>
              <a:t>Interneuron</a:t>
            </a:r>
            <a:endParaRPr lang="en-US" dirty="0"/>
          </a:p>
        </p:txBody>
      </p:sp>
      <p:pic>
        <p:nvPicPr>
          <p:cNvPr id="2050" name="Picture 2" descr="E:\ImageLibrary40-55\48-NervousSystems\48-04-NeuronStructDiver-N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4797868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9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Nerve Circuits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source </a:t>
            </a:r>
            <a:r>
              <a:rPr lang="en-US" dirty="0" smtClean="0">
                <a:sym typeface="Wingdings" pitchFamily="2" charset="2"/>
              </a:rPr>
              <a:t> multiple parts of Brain</a:t>
            </a:r>
          </a:p>
          <a:p>
            <a:r>
              <a:rPr lang="en-US" dirty="0" smtClean="0">
                <a:sym typeface="Wingdings" pitchFamily="2" charset="2"/>
              </a:rPr>
              <a:t>Sensory Perception</a:t>
            </a:r>
          </a:p>
          <a:p>
            <a:r>
              <a:rPr lang="en-US" dirty="0" smtClean="0">
                <a:sym typeface="Wingdings" pitchFamily="2" charset="2"/>
              </a:rPr>
              <a:t>Circular Pathways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3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Membrane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Na+ and K+ regulate membrane potential</a:t>
            </a:r>
          </a:p>
          <a:p>
            <a:r>
              <a:rPr lang="en-US" dirty="0" smtClean="0"/>
              <a:t>Resting Potential (-70mV)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242062"/>
              </p:ext>
            </p:extLst>
          </p:nvPr>
        </p:nvGraphicFramePr>
        <p:xfrm>
          <a:off x="1066800" y="3048000"/>
          <a:ext cx="23510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ackager Shell Object" showAsIcon="1" r:id="rId3" imgW="2351880" imgH="685440" progId="Package">
                  <p:embed/>
                </p:oleObj>
              </mc:Choice>
              <mc:Fallback>
                <p:oleObj name="Packager Shell Object" showAsIcon="1" r:id="rId3" imgW="23518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6800" y="3048000"/>
                        <a:ext cx="23510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402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Changes in Potential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Hyperpolarization</a:t>
            </a:r>
          </a:p>
          <a:p>
            <a:r>
              <a:rPr lang="en-US" dirty="0" smtClean="0"/>
              <a:t>Depolarization</a:t>
            </a:r>
          </a:p>
          <a:p>
            <a:r>
              <a:rPr lang="en-US" dirty="0" smtClean="0"/>
              <a:t>Action Potential</a:t>
            </a:r>
          </a:p>
          <a:p>
            <a:pPr lvl="1"/>
            <a:r>
              <a:rPr lang="en-US" dirty="0" smtClean="0"/>
              <a:t>Threshold Potential</a:t>
            </a:r>
          </a:p>
          <a:p>
            <a:pPr lvl="1"/>
            <a:r>
              <a:rPr lang="en-US" dirty="0" smtClean="0"/>
              <a:t>Repolarizes</a:t>
            </a:r>
          </a:p>
          <a:p>
            <a:pPr lvl="1"/>
            <a:r>
              <a:rPr lang="en-US" dirty="0" smtClean="0"/>
              <a:t>Refractory Period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58623"/>
              </p:ext>
            </p:extLst>
          </p:nvPr>
        </p:nvGraphicFramePr>
        <p:xfrm>
          <a:off x="4800600" y="3505200"/>
          <a:ext cx="22875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Packager Shell Object" showAsIcon="1" r:id="rId3" imgW="2288160" imgH="685440" progId="Package">
                  <p:embed/>
                </p:oleObj>
              </mc:Choice>
              <mc:Fallback>
                <p:oleObj name="Packager Shell Object" showAsIcon="1" r:id="rId3" imgW="22881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0600" y="3505200"/>
                        <a:ext cx="22875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3865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Nerve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Electrical Synapse</a:t>
            </a:r>
          </a:p>
          <a:p>
            <a:r>
              <a:rPr lang="en-US" dirty="0" smtClean="0">
                <a:hlinkClick r:id="rId3" action="ppaction://hlinksldjump"/>
              </a:rPr>
              <a:t>Chemical Synapse</a:t>
            </a:r>
            <a:endParaRPr lang="en-US" dirty="0" smtClean="0"/>
          </a:p>
          <a:p>
            <a:pPr lvl="1"/>
            <a:r>
              <a:rPr lang="en-US" dirty="0" smtClean="0"/>
              <a:t>Depolarize </a:t>
            </a:r>
            <a:r>
              <a:rPr lang="en-US" dirty="0" err="1" smtClean="0"/>
              <a:t>Presyn</a:t>
            </a:r>
            <a:r>
              <a:rPr lang="en-US" dirty="0" smtClean="0"/>
              <a:t>. Membrane</a:t>
            </a:r>
          </a:p>
          <a:p>
            <a:pPr lvl="1"/>
            <a:r>
              <a:rPr lang="en-US" dirty="0" smtClean="0"/>
              <a:t>Release Neurotransmitters</a:t>
            </a:r>
          </a:p>
          <a:p>
            <a:pPr lvl="1"/>
            <a:r>
              <a:rPr lang="en-US" dirty="0" smtClean="0"/>
              <a:t>Stimulate </a:t>
            </a:r>
            <a:r>
              <a:rPr lang="en-US" dirty="0" err="1" smtClean="0"/>
              <a:t>Postsyn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238106"/>
              </p:ext>
            </p:extLst>
          </p:nvPr>
        </p:nvGraphicFramePr>
        <p:xfrm>
          <a:off x="1447800" y="4419600"/>
          <a:ext cx="16652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Packager Shell Object" showAsIcon="1" r:id="rId4" imgW="1665360" imgH="685440" progId="Package">
                  <p:embed/>
                </p:oleObj>
              </mc:Choice>
              <mc:Fallback>
                <p:oleObj name="Packager Shell Object" showAsIcon="1" r:id="rId4" imgW="16653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7800" y="4419600"/>
                        <a:ext cx="16652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08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sldjump"/>
              </a:rPr>
              <a:t>Neural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Excitatory Postsynaptic Potential (EPSP)</a:t>
            </a:r>
          </a:p>
          <a:p>
            <a:r>
              <a:rPr lang="en-US" dirty="0" smtClean="0"/>
              <a:t>Inhibitory Postsynaptic Potential (IPSP)</a:t>
            </a:r>
          </a:p>
          <a:p>
            <a:r>
              <a:rPr lang="en-US" dirty="0" smtClean="0"/>
              <a:t>Summation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7467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</TotalTime>
  <Words>193</Words>
  <Application>Microsoft Office PowerPoint</Application>
  <PresentationFormat>On-screen Show (4:3)</PresentationFormat>
  <Paragraphs>97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Flow</vt:lpstr>
      <vt:lpstr>Package</vt:lpstr>
      <vt:lpstr>Nervous System</vt:lpstr>
      <vt:lpstr>Role of the Nervous System </vt:lpstr>
      <vt:lpstr>Neuron</vt:lpstr>
      <vt:lpstr>Simple Nerve Circuit</vt:lpstr>
      <vt:lpstr>Nerve Circuits</vt:lpstr>
      <vt:lpstr>Membrane Potential</vt:lpstr>
      <vt:lpstr>Changes in Potential</vt:lpstr>
      <vt:lpstr>Nerve Communication</vt:lpstr>
      <vt:lpstr>Neural Integration</vt:lpstr>
      <vt:lpstr>Neurotransmitters</vt:lpstr>
      <vt:lpstr>Nervous Systems</vt:lpstr>
      <vt:lpstr>Peripheral NS</vt:lpstr>
      <vt:lpstr>Development of the Brain</vt:lpstr>
      <vt:lpstr>Brainstem</vt:lpstr>
      <vt:lpstr>Reticular Activating System (RAS)</vt:lpstr>
      <vt:lpstr>Cerebellum</vt:lpstr>
      <vt:lpstr>Cerebrum</vt:lpstr>
      <vt:lpstr>Lateralization</vt:lpstr>
      <vt:lpstr>Emotions</vt:lpstr>
      <vt:lpstr>Memory and Learning</vt:lpstr>
      <vt:lpstr>Cerebrum</vt:lpstr>
      <vt:lpstr>Autonomic NS</vt:lpstr>
      <vt:lpstr>Neural Integration</vt:lpstr>
      <vt:lpstr>Synaptic Gap</vt:lpstr>
    </vt:vector>
  </TitlesOfParts>
  <Company>Crosby 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System</dc:title>
  <dc:creator>Price, Yancey</dc:creator>
  <cp:lastModifiedBy>Price, Yancey</cp:lastModifiedBy>
  <cp:revision>5</cp:revision>
  <dcterms:created xsi:type="dcterms:W3CDTF">2012-05-04T15:58:42Z</dcterms:created>
  <dcterms:modified xsi:type="dcterms:W3CDTF">2012-05-04T16:43:26Z</dcterms:modified>
</cp:coreProperties>
</file>