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5" r:id="rId8"/>
    <p:sldId id="267" r:id="rId9"/>
    <p:sldId id="268" r:id="rId10"/>
    <p:sldId id="269" r:id="rId11"/>
    <p:sldId id="272" r:id="rId12"/>
    <p:sldId id="273" r:id="rId13"/>
    <p:sldId id="274" r:id="rId14"/>
    <p:sldId id="276" r:id="rId15"/>
    <p:sldId id="278" r:id="rId16"/>
    <p:sldId id="279" r:id="rId17"/>
    <p:sldId id="281" r:id="rId18"/>
    <p:sldId id="282" r:id="rId19"/>
    <p:sldId id="284" r:id="rId20"/>
    <p:sldId id="286" r:id="rId21"/>
    <p:sldId id="288" r:id="rId22"/>
    <p:sldId id="287" r:id="rId23"/>
    <p:sldId id="285" r:id="rId24"/>
    <p:sldId id="283" r:id="rId25"/>
    <p:sldId id="280" r:id="rId26"/>
    <p:sldId id="277" r:id="rId27"/>
    <p:sldId id="275" r:id="rId28"/>
    <p:sldId id="271" r:id="rId29"/>
    <p:sldId id="270" r:id="rId30"/>
    <p:sldId id="266" r:id="rId31"/>
    <p:sldId id="264" r:id="rId32"/>
    <p:sldId id="262" r:id="rId33"/>
    <p:sldId id="25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4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9.xml"/><Relationship Id="rId3" Type="http://schemas.openxmlformats.org/officeDocument/2006/relationships/slide" Target="slide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3.xml"/><Relationship Id="rId3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9.xml"/><Relationship Id="rId3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8.xml"/><Relationship Id="rId3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5.xml"/><Relationship Id="rId3" Type="http://schemas.openxmlformats.org/officeDocument/2006/relationships/image" Target="../media/image1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1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.xml"/><Relationship Id="rId3" Type="http://schemas.openxmlformats.org/officeDocument/2006/relationships/image" Target="../media/image1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0.xml"/><Relationship Id="rId3" Type="http://schemas.openxmlformats.org/officeDocument/2006/relationships/image" Target="../media/image1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0.xml"/><Relationship Id="rId3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3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7.xml"/><Relationship Id="rId3" Type="http://schemas.openxmlformats.org/officeDocument/2006/relationships/image" Target="../media/image16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6.xml"/><Relationship Id="rId3" Type="http://schemas.openxmlformats.org/officeDocument/2006/relationships/image" Target="../media/image17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image" Target="../media/image18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Regulation of Gene Expression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AP Biology Chapter 18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23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of Transcription Initiation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 action="ppaction://hlinksldjump"/>
              </a:rPr>
              <a:t>Organization of a Eukaryotic Gene</a:t>
            </a:r>
            <a:endParaRPr lang="en-US" dirty="0" smtClean="0"/>
          </a:p>
          <a:p>
            <a:pPr lvl="1"/>
            <a:r>
              <a:rPr lang="en-US" dirty="0" smtClean="0"/>
              <a:t>Control Elements</a:t>
            </a:r>
          </a:p>
          <a:p>
            <a:r>
              <a:rPr lang="en-US" dirty="0" smtClean="0"/>
              <a:t>Roles of Transcription Factors</a:t>
            </a:r>
          </a:p>
          <a:p>
            <a:pPr lvl="1"/>
            <a:r>
              <a:rPr lang="en-US" dirty="0" smtClean="0"/>
              <a:t>General TFs</a:t>
            </a:r>
          </a:p>
          <a:p>
            <a:pPr lvl="2"/>
            <a:r>
              <a:rPr lang="en-US" dirty="0" smtClean="0"/>
              <a:t>Few bind to DNA</a:t>
            </a:r>
          </a:p>
          <a:p>
            <a:pPr lvl="2"/>
            <a:r>
              <a:rPr lang="en-US" dirty="0" smtClean="0"/>
              <a:t>Most bind other proteins</a:t>
            </a:r>
          </a:p>
          <a:p>
            <a:pPr lvl="1"/>
            <a:r>
              <a:rPr lang="en-US" dirty="0" smtClean="0"/>
              <a:t>Specific TFs</a:t>
            </a:r>
          </a:p>
          <a:p>
            <a:pPr lvl="2"/>
            <a:r>
              <a:rPr lang="en-US" dirty="0" smtClean="0"/>
              <a:t>Cause High Levels of Transcription</a:t>
            </a:r>
          </a:p>
          <a:p>
            <a:pPr lvl="2"/>
            <a:r>
              <a:rPr lang="en-US" dirty="0" smtClean="0"/>
              <a:t>Certain genes at certain times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3" action="ppaction://hlinksldjump"/>
              </a:rPr>
              <a:t>Enhancers and Specific TFs</a:t>
            </a:r>
            <a:endParaRPr lang="en-US" dirty="0" smtClean="0"/>
          </a:p>
          <a:p>
            <a:pPr lvl="1"/>
            <a:r>
              <a:rPr lang="en-US" dirty="0" smtClean="0"/>
              <a:t>Proximal Control Centers</a:t>
            </a:r>
          </a:p>
          <a:p>
            <a:pPr lvl="2"/>
            <a:r>
              <a:rPr lang="en-US" dirty="0" smtClean="0"/>
              <a:t>Considered promoter</a:t>
            </a:r>
          </a:p>
          <a:p>
            <a:pPr lvl="1"/>
            <a:r>
              <a:rPr lang="en-US" dirty="0" smtClean="0"/>
              <a:t>Distal Control Centers</a:t>
            </a:r>
          </a:p>
          <a:p>
            <a:pPr lvl="2"/>
            <a:r>
              <a:rPr lang="en-US" dirty="0" smtClean="0"/>
              <a:t>Enhancers</a:t>
            </a:r>
          </a:p>
          <a:p>
            <a:pPr lvl="2"/>
            <a:r>
              <a:rPr lang="en-US" dirty="0" smtClean="0"/>
              <a:t>Expression rates increases through binding</a:t>
            </a:r>
          </a:p>
          <a:p>
            <a:pPr lvl="2"/>
            <a:r>
              <a:rPr lang="en-US" dirty="0" smtClean="0"/>
              <a:t>How they work</a:t>
            </a:r>
          </a:p>
          <a:p>
            <a:pPr lvl="3"/>
            <a:r>
              <a:rPr lang="en-US" dirty="0" smtClean="0"/>
              <a:t>Activators bind</a:t>
            </a:r>
          </a:p>
          <a:p>
            <a:pPr lvl="3"/>
            <a:r>
              <a:rPr lang="en-US" dirty="0" smtClean="0"/>
              <a:t>DNA bends</a:t>
            </a:r>
          </a:p>
          <a:p>
            <a:pPr lvl="3"/>
            <a:r>
              <a:rPr lang="en-US" dirty="0" smtClean="0"/>
              <a:t>Help mediators form TIC</a:t>
            </a:r>
          </a:p>
        </p:txBody>
      </p:sp>
    </p:spTree>
    <p:extLst>
      <p:ext uri="{BB962C8B-B14F-4D97-AF65-F5344CB8AC3E}">
        <p14:creationId xmlns:p14="http://schemas.microsoft.com/office/powerpoint/2010/main" val="2227702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Combinatorial Control of Gene Activation</a:t>
            </a:r>
            <a:endParaRPr lang="en-US" dirty="0"/>
          </a:p>
        </p:txBody>
      </p:sp>
      <p:pic>
        <p:nvPicPr>
          <p:cNvPr id="8" name="Content Placeholder 7" descr="18_11_CellSpecTranscript-L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9"/>
          <a:stretch/>
        </p:blipFill>
        <p:spPr>
          <a:xfrm>
            <a:off x="994536" y="1444532"/>
            <a:ext cx="7022959" cy="5314276"/>
          </a:xfrm>
        </p:spPr>
      </p:pic>
    </p:spTree>
    <p:extLst>
      <p:ext uri="{BB962C8B-B14F-4D97-AF65-F5344CB8AC3E}">
        <p14:creationId xmlns:p14="http://schemas.microsoft.com/office/powerpoint/2010/main" val="3291798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Coordinately Controlled Genes in Eukaryotes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Cooperative Genes may be located on different chromosomes and dispersed throughout the genome</a:t>
            </a:r>
          </a:p>
          <a:p>
            <a:r>
              <a:rPr lang="en-US" dirty="0" smtClean="0"/>
              <a:t>Specific Combinations for ALL dispersed genes</a:t>
            </a:r>
          </a:p>
          <a:p>
            <a:r>
              <a:rPr lang="en-US" dirty="0" smtClean="0"/>
              <a:t>Hormones stimulate through Hormone-Receptor Complex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188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Post-Translational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2" action="ppaction://hlinksldjump"/>
              </a:rPr>
              <a:t>RNA Processing</a:t>
            </a:r>
            <a:endParaRPr lang="en-US" dirty="0" smtClean="0"/>
          </a:p>
          <a:p>
            <a:r>
              <a:rPr lang="en-US" dirty="0" smtClean="0"/>
              <a:t>mRNA </a:t>
            </a:r>
            <a:r>
              <a:rPr lang="en-US" dirty="0" err="1" smtClean="0"/>
              <a:t>Degredation</a:t>
            </a:r>
            <a:endParaRPr lang="en-US" dirty="0" smtClean="0"/>
          </a:p>
          <a:p>
            <a:pPr lvl="1"/>
            <a:r>
              <a:rPr lang="en-US" dirty="0" smtClean="0"/>
              <a:t>Control found in UTR</a:t>
            </a:r>
          </a:p>
          <a:p>
            <a:r>
              <a:rPr lang="en-US" dirty="0" smtClean="0"/>
              <a:t>Initiation of Translation</a:t>
            </a:r>
          </a:p>
          <a:p>
            <a:r>
              <a:rPr lang="en-US" dirty="0" smtClean="0"/>
              <a:t>Protein Processing and Degradation</a:t>
            </a:r>
          </a:p>
          <a:p>
            <a:pPr lvl="1"/>
            <a:r>
              <a:rPr lang="en-US" dirty="0" smtClean="0"/>
              <a:t>Processing</a:t>
            </a:r>
          </a:p>
          <a:p>
            <a:pPr lvl="2"/>
            <a:r>
              <a:rPr lang="en-US" dirty="0" smtClean="0"/>
              <a:t>Cleavage of Pro-Insulin</a:t>
            </a:r>
          </a:p>
          <a:p>
            <a:pPr lvl="2"/>
            <a:r>
              <a:rPr lang="en-US" dirty="0" err="1" smtClean="0"/>
              <a:t>Phophorylation</a:t>
            </a:r>
            <a:endParaRPr lang="en-US" dirty="0" smtClean="0"/>
          </a:p>
          <a:p>
            <a:pPr lvl="1"/>
            <a:r>
              <a:rPr lang="en-US" dirty="0" smtClean="0"/>
              <a:t>Degradation</a:t>
            </a:r>
          </a:p>
          <a:p>
            <a:pPr lvl="2"/>
            <a:r>
              <a:rPr lang="en-US" dirty="0" smtClean="0"/>
              <a:t>Ubiquitin attaches to protein</a:t>
            </a:r>
          </a:p>
          <a:p>
            <a:pPr lvl="2"/>
            <a:r>
              <a:rPr lang="en-US" dirty="0" smtClean="0"/>
              <a:t>Proteasomes degrade tagged proteins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814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Noncoding RNAs and Gene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microRNAs (</a:t>
            </a:r>
            <a:r>
              <a:rPr lang="en-US" dirty="0" err="1" smtClean="0">
                <a:hlinkClick r:id="rId2" action="ppaction://hlinksldjump"/>
              </a:rPr>
              <a:t>miRNAs</a:t>
            </a:r>
            <a:r>
              <a:rPr lang="en-US" dirty="0" smtClean="0">
                <a:hlinkClick r:id="rId2" action="ppaction://hlinksldjump"/>
              </a:rPr>
              <a:t>)</a:t>
            </a:r>
            <a:endParaRPr lang="en-US" dirty="0" smtClean="0"/>
          </a:p>
          <a:p>
            <a:pPr lvl="1"/>
            <a:r>
              <a:rPr lang="en-US" dirty="0" smtClean="0"/>
              <a:t>RNA creates a hairpin</a:t>
            </a:r>
          </a:p>
          <a:p>
            <a:pPr lvl="1"/>
            <a:r>
              <a:rPr lang="en-US" dirty="0" smtClean="0"/>
              <a:t>Dicer trims RNA hairpin</a:t>
            </a:r>
          </a:p>
          <a:p>
            <a:pPr lvl="1"/>
            <a:r>
              <a:rPr lang="en-US" dirty="0" smtClean="0"/>
              <a:t>One strand degraded</a:t>
            </a:r>
          </a:p>
          <a:p>
            <a:pPr lvl="1"/>
            <a:r>
              <a:rPr lang="en-US" dirty="0" smtClean="0"/>
              <a:t>Binds with protein</a:t>
            </a:r>
          </a:p>
          <a:p>
            <a:pPr lvl="2"/>
            <a:r>
              <a:rPr lang="en-US" dirty="0" smtClean="0"/>
              <a:t>mRNA degraded (perfect)</a:t>
            </a:r>
          </a:p>
          <a:p>
            <a:pPr lvl="2"/>
            <a:r>
              <a:rPr lang="en-US" dirty="0" smtClean="0"/>
              <a:t>Translation blocked (imperfect)</a:t>
            </a:r>
          </a:p>
          <a:p>
            <a:r>
              <a:rPr lang="en-US" dirty="0" smtClean="0"/>
              <a:t>RNA interference (</a:t>
            </a:r>
            <a:r>
              <a:rPr lang="en-US" dirty="0" err="1" smtClean="0"/>
              <a:t>RNAi</a:t>
            </a:r>
            <a:r>
              <a:rPr lang="en-US" dirty="0" smtClean="0"/>
              <a:t>): expression turned off</a:t>
            </a:r>
          </a:p>
          <a:p>
            <a:pPr lvl="1"/>
            <a:r>
              <a:rPr lang="en-US" dirty="0" smtClean="0"/>
              <a:t>Small interfering RNAs (</a:t>
            </a:r>
            <a:r>
              <a:rPr lang="en-US" dirty="0" err="1" smtClean="0"/>
              <a:t>siRNAs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91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Gene Expression leads to Different Cell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 Division</a:t>
            </a:r>
          </a:p>
          <a:p>
            <a:pPr lvl="1"/>
            <a:r>
              <a:rPr lang="en-US" dirty="0" smtClean="0"/>
              <a:t>Creates new cells</a:t>
            </a:r>
          </a:p>
          <a:p>
            <a:pPr lvl="1"/>
            <a:r>
              <a:rPr lang="en-US" dirty="0" smtClean="0"/>
              <a:t>Determines the fate of particular cells</a:t>
            </a:r>
          </a:p>
          <a:p>
            <a:r>
              <a:rPr lang="en-US" dirty="0" smtClean="0">
                <a:hlinkClick r:id="rId2" action="ppaction://hlinksldjump"/>
              </a:rPr>
              <a:t>Differentiation</a:t>
            </a:r>
            <a:endParaRPr lang="en-US" dirty="0" smtClean="0"/>
          </a:p>
          <a:p>
            <a:pPr lvl="1"/>
            <a:r>
              <a:rPr lang="en-US" dirty="0" smtClean="0"/>
              <a:t>Specialization</a:t>
            </a:r>
          </a:p>
          <a:p>
            <a:r>
              <a:rPr lang="en-US" dirty="0" smtClean="0"/>
              <a:t>Morphogenesis</a:t>
            </a:r>
          </a:p>
          <a:p>
            <a:pPr lvl="1"/>
            <a:r>
              <a:rPr lang="en-US" dirty="0" smtClean="0"/>
              <a:t>Arranges cells into tissues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69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Cytoplasmic Determinants</a:t>
            </a:r>
            <a:br>
              <a:rPr lang="en-US" dirty="0" smtClean="0"/>
            </a:br>
            <a:r>
              <a:rPr lang="en-US" dirty="0" smtClean="0"/>
              <a:t>and Inductive Signals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Cytoplasmic Determinants	</a:t>
            </a:r>
          </a:p>
          <a:p>
            <a:pPr lvl="1"/>
            <a:r>
              <a:rPr lang="en-US" dirty="0" smtClean="0"/>
              <a:t>Non-homogenous cytoplasm in the egg</a:t>
            </a:r>
          </a:p>
          <a:p>
            <a:pPr lvl="1"/>
            <a:r>
              <a:rPr lang="en-US" dirty="0" smtClean="0"/>
              <a:t>Concentrations determine cell fate</a:t>
            </a:r>
          </a:p>
          <a:p>
            <a:r>
              <a:rPr lang="en-US" dirty="0" smtClean="0"/>
              <a:t>Induction</a:t>
            </a:r>
          </a:p>
          <a:p>
            <a:pPr lvl="1"/>
            <a:r>
              <a:rPr lang="en-US" dirty="0" smtClean="0"/>
              <a:t>Inducers released from nearby cells</a:t>
            </a:r>
          </a:p>
          <a:p>
            <a:pPr lvl="1"/>
            <a:r>
              <a:rPr lang="en-US" dirty="0" smtClean="0"/>
              <a:t>Receptors begin signal Transduction Pathway</a:t>
            </a:r>
            <a:endParaRPr lang="en-US" dirty="0"/>
          </a:p>
        </p:txBody>
      </p:sp>
      <p:pic>
        <p:nvPicPr>
          <p:cNvPr id="6" name="Content Placeholder 5" descr="18_17_EarlyEmbryoDevInfo-L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340"/>
          <a:stretch/>
        </p:blipFill>
        <p:spPr>
          <a:xfrm>
            <a:off x="4389755" y="1835938"/>
            <a:ext cx="4727576" cy="3977871"/>
          </a:xfrm>
        </p:spPr>
      </p:pic>
    </p:spTree>
    <p:extLst>
      <p:ext uri="{BB962C8B-B14F-4D97-AF65-F5344CB8AC3E}">
        <p14:creationId xmlns:p14="http://schemas.microsoft.com/office/powerpoint/2010/main" val="2192980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Body Plan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Edward B. Lewis discovered Homeotic Genes</a:t>
            </a:r>
          </a:p>
          <a:p>
            <a:r>
              <a:rPr lang="en-US" dirty="0" err="1" smtClean="0"/>
              <a:t>Nusslein-Volhard</a:t>
            </a:r>
            <a:r>
              <a:rPr lang="en-US" dirty="0" smtClean="0"/>
              <a:t> and </a:t>
            </a:r>
            <a:r>
              <a:rPr lang="en-US" dirty="0" err="1" smtClean="0"/>
              <a:t>Wieschaus</a:t>
            </a:r>
            <a:r>
              <a:rPr lang="en-US" dirty="0" smtClean="0"/>
              <a:t> identified segmentation genes</a:t>
            </a:r>
          </a:p>
          <a:p>
            <a:r>
              <a:rPr lang="en-US" dirty="0" smtClean="0"/>
              <a:t>Axis Establishment</a:t>
            </a:r>
          </a:p>
          <a:p>
            <a:pPr lvl="1"/>
            <a:r>
              <a:rPr lang="en-US" dirty="0" smtClean="0"/>
              <a:t>Maternal effect genes controlled offspring phenotypes</a:t>
            </a:r>
          </a:p>
          <a:p>
            <a:pPr lvl="1"/>
            <a:r>
              <a:rPr lang="en-US" dirty="0" smtClean="0"/>
              <a:t>Egg Polarity Genes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90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from genetic changes that affect cell cycle control</a:t>
            </a:r>
          </a:p>
          <a:p>
            <a:r>
              <a:rPr lang="en-US" dirty="0" smtClean="0"/>
              <a:t>Types of Genes associated with Cancer</a:t>
            </a:r>
          </a:p>
          <a:p>
            <a:pPr lvl="1"/>
            <a:r>
              <a:rPr lang="en-US" dirty="0" smtClean="0">
                <a:hlinkClick r:id="rId2" action="ppaction://hlinksldjump"/>
              </a:rPr>
              <a:t>Proto-oncogenes stimulate normal growth</a:t>
            </a:r>
            <a:endParaRPr lang="en-US" dirty="0" smtClean="0"/>
          </a:p>
          <a:p>
            <a:pPr lvl="2"/>
            <a:r>
              <a:rPr lang="en-US" i="1" dirty="0" err="1" smtClean="0"/>
              <a:t>Ras</a:t>
            </a:r>
            <a:r>
              <a:rPr lang="en-US" dirty="0" smtClean="0"/>
              <a:t> gene</a:t>
            </a:r>
            <a:endParaRPr lang="en-US" i="1" dirty="0" smtClean="0"/>
          </a:p>
          <a:p>
            <a:pPr lvl="2"/>
            <a:r>
              <a:rPr lang="en-US" dirty="0" smtClean="0"/>
              <a:t>Movement of DNA within a genome</a:t>
            </a:r>
          </a:p>
          <a:p>
            <a:pPr lvl="2"/>
            <a:r>
              <a:rPr lang="en-US" dirty="0" smtClean="0"/>
              <a:t>Amplified expression of Proto-oncogenes</a:t>
            </a:r>
          </a:p>
          <a:p>
            <a:pPr lvl="2"/>
            <a:r>
              <a:rPr lang="en-US" dirty="0" smtClean="0"/>
              <a:t>Point Mutations in control elements</a:t>
            </a:r>
          </a:p>
          <a:p>
            <a:pPr lvl="1"/>
            <a:r>
              <a:rPr lang="en-US" dirty="0" smtClean="0"/>
              <a:t>Tumor Suppressor Genes</a:t>
            </a:r>
          </a:p>
          <a:p>
            <a:pPr lvl="2"/>
            <a:r>
              <a:rPr lang="en-US" dirty="0" smtClean="0"/>
              <a:t>P53 gene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387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ras</a:t>
            </a:r>
            <a:r>
              <a:rPr lang="en-US" dirty="0"/>
              <a:t> </a:t>
            </a:r>
            <a:r>
              <a:rPr lang="en-US" dirty="0" smtClean="0"/>
              <a:t>gene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Makes </a:t>
            </a:r>
            <a:r>
              <a:rPr lang="en-US" i="1" dirty="0" err="1" smtClean="0"/>
              <a:t>ras</a:t>
            </a:r>
            <a:r>
              <a:rPr lang="en-US" dirty="0" smtClean="0"/>
              <a:t> protein</a:t>
            </a:r>
          </a:p>
          <a:p>
            <a:r>
              <a:rPr lang="en-US" dirty="0" smtClean="0"/>
              <a:t>Growth factor binds to receptor</a:t>
            </a:r>
          </a:p>
          <a:p>
            <a:r>
              <a:rPr lang="en-US" dirty="0" smtClean="0"/>
              <a:t>Activates </a:t>
            </a:r>
            <a:r>
              <a:rPr lang="en-US" dirty="0" err="1" smtClean="0"/>
              <a:t>Ras</a:t>
            </a:r>
            <a:endParaRPr lang="en-US" dirty="0" smtClean="0"/>
          </a:p>
          <a:p>
            <a:pPr lvl="1"/>
            <a:r>
              <a:rPr lang="en-US" dirty="0" smtClean="0"/>
              <a:t>G protein active when attached to GTP</a:t>
            </a:r>
          </a:p>
          <a:p>
            <a:pPr lvl="1"/>
            <a:r>
              <a:rPr lang="en-US" dirty="0" smtClean="0"/>
              <a:t>Starts Kinase Cascade</a:t>
            </a:r>
            <a:endParaRPr lang="en-US" dirty="0"/>
          </a:p>
        </p:txBody>
      </p:sp>
      <p:pic>
        <p:nvPicPr>
          <p:cNvPr id="9" name="Content Placeholder 8" descr="18_24aCellCycleReg-L.jpg">
            <a:hlinkClick r:id="rId2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334" b="-173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879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Metabolic Control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Feedback Inhibition</a:t>
            </a:r>
          </a:p>
          <a:p>
            <a:r>
              <a:rPr lang="en-US" dirty="0" smtClean="0"/>
              <a:t>Inhibits Transcription of Enzyme</a:t>
            </a:r>
          </a:p>
          <a:p>
            <a:r>
              <a:rPr lang="en-US" dirty="0" smtClean="0"/>
              <a:t>Repressible Enzymes</a:t>
            </a:r>
          </a:p>
          <a:p>
            <a:pPr lvl="1"/>
            <a:r>
              <a:rPr lang="en-US" dirty="0" smtClean="0"/>
              <a:t>Anabolic Pathways</a:t>
            </a:r>
          </a:p>
          <a:p>
            <a:r>
              <a:rPr lang="en-US" dirty="0" smtClean="0"/>
              <a:t>Inducible Enzymes</a:t>
            </a:r>
          </a:p>
          <a:p>
            <a:pPr lvl="1"/>
            <a:r>
              <a:rPr lang="en-US" dirty="0" smtClean="0"/>
              <a:t>Catabolic Pathways</a:t>
            </a:r>
            <a:endParaRPr lang="en-US" dirty="0"/>
          </a:p>
        </p:txBody>
      </p:sp>
      <p:pic>
        <p:nvPicPr>
          <p:cNvPr id="8" name="Content Placeholder 7" descr="18_02MetabolicPathwayReg-L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42" b="-86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3241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p53 gene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Activates p21</a:t>
            </a:r>
          </a:p>
          <a:p>
            <a:pPr lvl="1"/>
            <a:r>
              <a:rPr lang="en-US" dirty="0" smtClean="0"/>
              <a:t>Binds to CDKs preventing mitosis</a:t>
            </a:r>
          </a:p>
          <a:p>
            <a:r>
              <a:rPr lang="en-US" dirty="0" smtClean="0"/>
              <a:t>Turns on genes for DNA repair</a:t>
            </a:r>
          </a:p>
          <a:p>
            <a:r>
              <a:rPr lang="en-US" dirty="0" smtClean="0"/>
              <a:t>Activates “suicide” genes</a:t>
            </a:r>
            <a:endParaRPr lang="en-US" dirty="0"/>
          </a:p>
        </p:txBody>
      </p:sp>
      <p:pic>
        <p:nvPicPr>
          <p:cNvPr id="5" name="Content Placeholder 4" descr="18_24bCellCycleReg-L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971" b="-269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4908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 Development</a:t>
            </a:r>
            <a:endParaRPr lang="en-US" dirty="0"/>
          </a:p>
        </p:txBody>
      </p:sp>
      <p:pic>
        <p:nvPicPr>
          <p:cNvPr id="6" name="Content Placeholder 5" descr="18_25_CancerDevelopment-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29" b="-136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131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p53 gene</a:t>
            </a:r>
            <a:endParaRPr lang="en-US" dirty="0"/>
          </a:p>
        </p:txBody>
      </p:sp>
      <p:pic>
        <p:nvPicPr>
          <p:cNvPr id="7" name="Content Placeholder 6" descr="18_24bCellCycleReg-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16" r="-180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1701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Ras</a:t>
            </a:r>
            <a:r>
              <a:rPr lang="en-US" dirty="0" smtClean="0"/>
              <a:t> gene</a:t>
            </a:r>
            <a:endParaRPr lang="en-US" dirty="0"/>
          </a:p>
        </p:txBody>
      </p:sp>
      <p:pic>
        <p:nvPicPr>
          <p:cNvPr id="9" name="Content Placeholder 8" descr="18_24aCellCycleReg-L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50" r="-277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71632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Proto-oncogenes and Cancer</a:t>
            </a:r>
            <a:endParaRPr lang="en-US" dirty="0"/>
          </a:p>
        </p:txBody>
      </p:sp>
      <p:pic>
        <p:nvPicPr>
          <p:cNvPr id="4" name="Content Placeholder 3" descr="18_23OncogeneMutation-L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98" b="-30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0489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Regulation for Differentiation</a:t>
            </a:r>
            <a:endParaRPr lang="en-US" dirty="0"/>
          </a:p>
        </p:txBody>
      </p:sp>
      <p:pic>
        <p:nvPicPr>
          <p:cNvPr id="9" name="Content Placeholder 8" descr="18_18DetermDifferentiat_3-L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32" r="-197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3103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miRNAs</a:t>
            </a:r>
            <a:endParaRPr lang="en-US" dirty="0"/>
          </a:p>
        </p:txBody>
      </p:sp>
      <p:pic>
        <p:nvPicPr>
          <p:cNvPr id="4" name="Content Placeholder 3" descr="18_15miRNAsAndGeneExp-L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176" r="-281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8093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Splicing</a:t>
            </a:r>
            <a:endParaRPr lang="en-US" dirty="0"/>
          </a:p>
        </p:txBody>
      </p:sp>
      <p:pic>
        <p:nvPicPr>
          <p:cNvPr id="4" name="Content Placeholder 3" descr="18_13AltRNASplicing-L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" r="82"/>
          <a:stretch/>
        </p:blipFill>
        <p:spPr>
          <a:xfrm>
            <a:off x="856442" y="1444532"/>
            <a:ext cx="7338826" cy="5214177"/>
          </a:xfrm>
        </p:spPr>
      </p:pic>
    </p:spTree>
    <p:extLst>
      <p:ext uri="{BB962C8B-B14F-4D97-AF65-F5344CB8AC3E}">
        <p14:creationId xmlns:p14="http://schemas.microsoft.com/office/powerpoint/2010/main" val="821882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Enhancers</a:t>
            </a:r>
            <a:endParaRPr lang="en-US" dirty="0"/>
          </a:p>
        </p:txBody>
      </p:sp>
      <p:pic>
        <p:nvPicPr>
          <p:cNvPr id="6" name="Content Placeholder 5" descr="18_10ActivatorAction_3-L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85" r="-219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3692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Eukaryotic Gene</a:t>
            </a:r>
            <a:endParaRPr lang="en-US" dirty="0"/>
          </a:p>
        </p:txBody>
      </p:sp>
      <p:pic>
        <p:nvPicPr>
          <p:cNvPr id="7" name="Content Placeholder 6" descr="18_08EukGeneTranscript_3-L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22" b="-64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8736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Transcription Unit</a:t>
            </a:r>
          </a:p>
          <a:p>
            <a:r>
              <a:rPr lang="en-US" dirty="0" smtClean="0"/>
              <a:t>Operator</a:t>
            </a:r>
          </a:p>
          <a:p>
            <a:pPr lvl="1"/>
            <a:r>
              <a:rPr lang="en-US" dirty="0" smtClean="0"/>
              <a:t>Located Upstream </a:t>
            </a:r>
          </a:p>
          <a:p>
            <a:pPr lvl="1"/>
            <a:r>
              <a:rPr lang="en-US" dirty="0" smtClean="0"/>
              <a:t>Limits RNA Polymerase </a:t>
            </a:r>
          </a:p>
          <a:p>
            <a:r>
              <a:rPr lang="en-US" dirty="0" smtClean="0"/>
              <a:t>Promoter </a:t>
            </a:r>
          </a:p>
          <a:p>
            <a:r>
              <a:rPr lang="en-US" dirty="0" smtClean="0"/>
              <a:t>Genes</a:t>
            </a:r>
          </a:p>
        </p:txBody>
      </p:sp>
      <p:pic>
        <p:nvPicPr>
          <p:cNvPr id="6" name="Content Placeholder 5" descr="18_03_TrpOperon-L.jpg">
            <a:hlinkClick r:id="rId2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407" b="-23407"/>
          <a:stretch>
            <a:fillRect/>
          </a:stretch>
        </p:blipFill>
        <p:spPr>
          <a:xfrm>
            <a:off x="3972122" y="1033777"/>
            <a:ext cx="4969432" cy="5620191"/>
          </a:xfrm>
        </p:spPr>
      </p:pic>
    </p:spTree>
    <p:extLst>
      <p:ext uri="{BB962C8B-B14F-4D97-AF65-F5344CB8AC3E}">
        <p14:creationId xmlns:p14="http://schemas.microsoft.com/office/powerpoint/2010/main" val="2111644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Gene Expression</a:t>
            </a:r>
            <a:endParaRPr lang="en-US" dirty="0"/>
          </a:p>
        </p:txBody>
      </p:sp>
      <p:pic>
        <p:nvPicPr>
          <p:cNvPr id="4" name="Content Placeholder 3" descr="18_06_EukGenExpRegulation-L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403" r="-1524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0484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 Operon and CAP</a:t>
            </a:r>
            <a:endParaRPr lang="en-US" dirty="0"/>
          </a:p>
        </p:txBody>
      </p:sp>
      <p:pic>
        <p:nvPicPr>
          <p:cNvPr id="4" name="Content Placeholder 3" descr="18_05_LacOperonCAP-L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638" r="-71638"/>
          <a:stretch>
            <a:fillRect/>
          </a:stretch>
        </p:blipFill>
        <p:spPr>
          <a:xfrm>
            <a:off x="549275" y="1600200"/>
            <a:ext cx="8042275" cy="4343400"/>
          </a:xfrm>
        </p:spPr>
      </p:pic>
    </p:spTree>
    <p:extLst>
      <p:ext uri="{BB962C8B-B14F-4D97-AF65-F5344CB8AC3E}">
        <p14:creationId xmlns:p14="http://schemas.microsoft.com/office/powerpoint/2010/main" val="2991542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 Operon</a:t>
            </a:r>
            <a:endParaRPr lang="en-US" dirty="0"/>
          </a:p>
        </p:txBody>
      </p:sp>
      <p:pic>
        <p:nvPicPr>
          <p:cNvPr id="4" name="Content Placeholder 3" descr="18_04_LacOperon-L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83" r="-229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45736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t</a:t>
            </a:r>
            <a:r>
              <a:rPr lang="en-US" i="1" dirty="0" err="1" smtClean="0"/>
              <a:t>rp</a:t>
            </a:r>
            <a:r>
              <a:rPr lang="en-US" dirty="0" smtClean="0"/>
              <a:t> Operon</a:t>
            </a:r>
            <a:endParaRPr lang="en-US" dirty="0"/>
          </a:p>
        </p:txBody>
      </p:sp>
      <p:pic>
        <p:nvPicPr>
          <p:cNvPr id="6" name="Content Placeholder 5" descr="18_03_TrpOperon-L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317" r="-213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8782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hlinkClick r:id="rId2" action="ppaction://hlinksldjump"/>
              </a:rPr>
              <a:t>t</a:t>
            </a:r>
            <a:r>
              <a:rPr lang="en-US" i="1" dirty="0" err="1" smtClean="0">
                <a:hlinkClick r:id="rId2" action="ppaction://hlinksldjump"/>
              </a:rPr>
              <a:t>rp</a:t>
            </a:r>
            <a:r>
              <a:rPr lang="en-US" dirty="0" smtClean="0">
                <a:hlinkClick r:id="rId2" action="ppaction://hlinksldjump"/>
              </a:rPr>
              <a:t> Repressor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“Switches off” by binding to Operator</a:t>
            </a:r>
          </a:p>
          <a:p>
            <a:r>
              <a:rPr lang="en-US" dirty="0" smtClean="0"/>
              <a:t>Created by Regulatory Gene (</a:t>
            </a:r>
            <a:r>
              <a:rPr lang="en-US" i="1" dirty="0" err="1" smtClean="0"/>
              <a:t>trp</a:t>
            </a:r>
            <a:r>
              <a:rPr lang="en-US" i="1" dirty="0" smtClean="0"/>
              <a:t> </a:t>
            </a:r>
            <a:r>
              <a:rPr lang="en-US" dirty="0" smtClean="0"/>
              <a:t>R)</a:t>
            </a:r>
          </a:p>
          <a:p>
            <a:pPr lvl="1"/>
            <a:r>
              <a:rPr lang="en-US" dirty="0" smtClean="0"/>
              <a:t>Repressor present at all times</a:t>
            </a:r>
          </a:p>
          <a:p>
            <a:pPr lvl="1"/>
            <a:r>
              <a:rPr lang="en-US" dirty="0" smtClean="0"/>
              <a:t>Allosteric Protein</a:t>
            </a:r>
          </a:p>
          <a:p>
            <a:pPr lvl="2"/>
            <a:r>
              <a:rPr lang="en-US" dirty="0" smtClean="0"/>
              <a:t>Activated by Tryptophan</a:t>
            </a:r>
          </a:p>
          <a:p>
            <a:pPr lvl="2"/>
            <a:r>
              <a:rPr lang="en-US" dirty="0" smtClean="0"/>
              <a:t>Tryptophan is </a:t>
            </a:r>
            <a:r>
              <a:rPr lang="en-US" dirty="0" err="1" smtClean="0"/>
              <a:t>corepressor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1256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Lac Operon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Repressible and Inducible</a:t>
            </a:r>
          </a:p>
          <a:p>
            <a:r>
              <a:rPr lang="en-US" dirty="0" smtClean="0"/>
              <a:t>Beta-</a:t>
            </a:r>
            <a:r>
              <a:rPr lang="en-US" dirty="0" err="1" smtClean="0"/>
              <a:t>galactosidase</a:t>
            </a:r>
            <a:r>
              <a:rPr lang="en-US" dirty="0" smtClean="0"/>
              <a:t> present in small amounts</a:t>
            </a:r>
          </a:p>
          <a:p>
            <a:r>
              <a:rPr lang="en-US" i="1" dirty="0" smtClean="0"/>
              <a:t>Lac</a:t>
            </a:r>
            <a:r>
              <a:rPr lang="en-US" dirty="0" smtClean="0"/>
              <a:t> I codes for </a:t>
            </a:r>
            <a:r>
              <a:rPr lang="en-US" i="1" dirty="0" smtClean="0"/>
              <a:t>lac</a:t>
            </a:r>
            <a:r>
              <a:rPr lang="en-US" dirty="0" smtClean="0"/>
              <a:t> Repressor</a:t>
            </a:r>
          </a:p>
          <a:p>
            <a:r>
              <a:rPr lang="en-US" dirty="0" smtClean="0"/>
              <a:t>Inactivated by </a:t>
            </a:r>
            <a:r>
              <a:rPr lang="en-US" dirty="0" err="1" smtClean="0"/>
              <a:t>Allolactose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0599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Positive Gene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cAMP</a:t>
            </a:r>
            <a:r>
              <a:rPr lang="en-US" dirty="0" smtClean="0"/>
              <a:t> accumulates as glucose decreases</a:t>
            </a:r>
          </a:p>
          <a:p>
            <a:r>
              <a:rPr lang="en-US" dirty="0" smtClean="0"/>
              <a:t>Activator of </a:t>
            </a:r>
            <a:r>
              <a:rPr lang="en-US" dirty="0" err="1" smtClean="0"/>
              <a:t>Catabolite</a:t>
            </a:r>
            <a:r>
              <a:rPr lang="en-US" dirty="0" smtClean="0"/>
              <a:t> Activator Protein</a:t>
            </a:r>
          </a:p>
          <a:p>
            <a:r>
              <a:rPr lang="en-US" dirty="0" smtClean="0"/>
              <a:t>CAP binds upstream of promoter</a:t>
            </a:r>
          </a:p>
          <a:p>
            <a:r>
              <a:rPr lang="en-US" dirty="0" smtClean="0"/>
              <a:t>Increases Affinity for RNA Polymerase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74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Eukaryotic Gene Expression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Differential Gene Expression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Regulation of Chromatin Structure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Regulation of Transcription Initiation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Post-Translational Regulation</a:t>
            </a:r>
          </a:p>
        </p:txBody>
      </p:sp>
    </p:spTree>
    <p:extLst>
      <p:ext uri="{BB962C8B-B14F-4D97-AF65-F5344CB8AC3E}">
        <p14:creationId xmlns:p14="http://schemas.microsoft.com/office/powerpoint/2010/main" val="1870836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Histone Modification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N-terminus protrudes from nucleosome</a:t>
            </a:r>
          </a:p>
          <a:p>
            <a:r>
              <a:rPr lang="en-US" dirty="0" smtClean="0"/>
              <a:t>Histone Acetylation</a:t>
            </a:r>
          </a:p>
          <a:p>
            <a:pPr lvl="1"/>
            <a:r>
              <a:rPr lang="en-US" dirty="0" smtClean="0"/>
              <a:t>Added to Histone Tail</a:t>
            </a:r>
          </a:p>
          <a:p>
            <a:pPr lvl="1"/>
            <a:r>
              <a:rPr lang="en-US" dirty="0" smtClean="0"/>
              <a:t>Neutralizes Lysine</a:t>
            </a:r>
          </a:p>
          <a:p>
            <a:pPr lvl="1"/>
            <a:r>
              <a:rPr lang="en-US" dirty="0" smtClean="0"/>
              <a:t>Chromatin loosens</a:t>
            </a:r>
          </a:p>
          <a:p>
            <a:r>
              <a:rPr lang="en-US" dirty="0" smtClean="0"/>
              <a:t>Histone Methylation Condenses</a:t>
            </a:r>
          </a:p>
          <a:p>
            <a:r>
              <a:rPr lang="en-US" dirty="0" smtClean="0"/>
              <a:t>PO</a:t>
            </a:r>
            <a:r>
              <a:rPr lang="en-US" baseline="-25000" dirty="0" smtClean="0"/>
              <a:t>4</a:t>
            </a:r>
            <a:r>
              <a:rPr lang="en-US" dirty="0" smtClean="0"/>
              <a:t> added next to CH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decondenses</a:t>
            </a:r>
            <a:endParaRPr lang="en-US" dirty="0"/>
          </a:p>
        </p:txBody>
      </p:sp>
      <p:pic>
        <p:nvPicPr>
          <p:cNvPr id="6" name="Content Placeholder 5" descr="18_07HistoneTails-L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87" b="-29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1067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Methylation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</a:t>
            </a:r>
            <a:r>
              <a:rPr lang="en-US" dirty="0" err="1" smtClean="0"/>
              <a:t>methylates</a:t>
            </a:r>
            <a:r>
              <a:rPr lang="en-US" dirty="0" smtClean="0"/>
              <a:t> Cytosine</a:t>
            </a:r>
          </a:p>
          <a:p>
            <a:r>
              <a:rPr lang="en-US" dirty="0" smtClean="0"/>
              <a:t>Inactivates genes/genes</a:t>
            </a:r>
          </a:p>
          <a:p>
            <a:pPr lvl="1"/>
            <a:r>
              <a:rPr lang="en-US" dirty="0" smtClean="0"/>
              <a:t>X-inactivation</a:t>
            </a:r>
          </a:p>
          <a:p>
            <a:r>
              <a:rPr lang="en-US" dirty="0" smtClean="0"/>
              <a:t>Methylation copied after replication</a:t>
            </a:r>
          </a:p>
          <a:p>
            <a:pPr lvl="1"/>
            <a:r>
              <a:rPr lang="en-US" dirty="0" smtClean="0"/>
              <a:t>Genomic Imprinting</a:t>
            </a:r>
          </a:p>
        </p:txBody>
      </p:sp>
    </p:spTree>
    <p:extLst>
      <p:ext uri="{BB962C8B-B14F-4D97-AF65-F5344CB8AC3E}">
        <p14:creationId xmlns:p14="http://schemas.microsoft.com/office/powerpoint/2010/main" val="3777670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145</TotalTime>
  <Words>540</Words>
  <Application>Microsoft Macintosh PowerPoint</Application>
  <PresentationFormat>On-screen Show (4:3)</PresentationFormat>
  <Paragraphs>157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Breeze</vt:lpstr>
      <vt:lpstr>Regulation of Gene Expression</vt:lpstr>
      <vt:lpstr>Metabolic Control</vt:lpstr>
      <vt:lpstr>Operons</vt:lpstr>
      <vt:lpstr>trp Repressor</vt:lpstr>
      <vt:lpstr>Lac Operon</vt:lpstr>
      <vt:lpstr>Positive Gene Regulation</vt:lpstr>
      <vt:lpstr>Eukaryotic Gene Expression Regulation</vt:lpstr>
      <vt:lpstr>Histone Modification</vt:lpstr>
      <vt:lpstr>DNA Methylation</vt:lpstr>
      <vt:lpstr>Regulation of Transcription Initiation</vt:lpstr>
      <vt:lpstr>Combinatorial Control of Gene Activation</vt:lpstr>
      <vt:lpstr>Coordinately Controlled Genes in Eukaryotes</vt:lpstr>
      <vt:lpstr>Post-Translational Regulation</vt:lpstr>
      <vt:lpstr>Noncoding RNAs and Gene Regulation</vt:lpstr>
      <vt:lpstr>Differential Gene Expression leads to Different Cell Types</vt:lpstr>
      <vt:lpstr>Cytoplasmic Determinants and Inductive Signals</vt:lpstr>
      <vt:lpstr>Setting up the Body Plan</vt:lpstr>
      <vt:lpstr>Cancer</vt:lpstr>
      <vt:lpstr>ras gene</vt:lpstr>
      <vt:lpstr>p53 gene</vt:lpstr>
      <vt:lpstr>Cancer Development</vt:lpstr>
      <vt:lpstr>p53 gene</vt:lpstr>
      <vt:lpstr>Ras gene</vt:lpstr>
      <vt:lpstr>Proto-oncogenes and Cancer</vt:lpstr>
      <vt:lpstr>Sequential Regulation for Differentiation</vt:lpstr>
      <vt:lpstr>miRNAs</vt:lpstr>
      <vt:lpstr>Alternative Splicing</vt:lpstr>
      <vt:lpstr>Enhancers</vt:lpstr>
      <vt:lpstr>Eukaryotic Gene</vt:lpstr>
      <vt:lpstr>Differential Gene Expression</vt:lpstr>
      <vt:lpstr>Lac Operon and CAP</vt:lpstr>
      <vt:lpstr>Lac Operon</vt:lpstr>
      <vt:lpstr>trp Operon</vt:lpstr>
    </vt:vector>
  </TitlesOfParts>
  <Company>CISD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Regulation of Gene Expression</dc:title>
  <dc:creator>Price Yancey</dc:creator>
  <cp:lastModifiedBy>Price Yancey</cp:lastModifiedBy>
  <cp:revision>15</cp:revision>
  <dcterms:created xsi:type="dcterms:W3CDTF">2015-11-10T14:17:05Z</dcterms:created>
  <dcterms:modified xsi:type="dcterms:W3CDTF">2015-11-16T16:01:02Z</dcterms:modified>
</cp:coreProperties>
</file>