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B210D-E75C-45F5-9E70-E4A2A08E8284}" type="datetimeFigureOut">
              <a:rPr lang="en-US" smtClean="0"/>
              <a:t>9/8/2011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0A2450-C48B-4E48-A8FA-51E99271C5C9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B210D-E75C-45F5-9E70-E4A2A08E8284}" type="datetimeFigureOut">
              <a:rPr lang="en-US" smtClean="0"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0A2450-C48B-4E48-A8FA-51E99271C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B210D-E75C-45F5-9E70-E4A2A08E8284}" type="datetimeFigureOut">
              <a:rPr lang="en-US" smtClean="0"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0A2450-C48B-4E48-A8FA-51E99271C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B210D-E75C-45F5-9E70-E4A2A08E8284}" type="datetimeFigureOut">
              <a:rPr lang="en-US" smtClean="0"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0A2450-C48B-4E48-A8FA-51E99271C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B210D-E75C-45F5-9E70-E4A2A08E8284}" type="datetimeFigureOut">
              <a:rPr lang="en-US" smtClean="0"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0A2450-C48B-4E48-A8FA-51E99271C5C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B210D-E75C-45F5-9E70-E4A2A08E8284}" type="datetimeFigureOut">
              <a:rPr lang="en-US" smtClean="0"/>
              <a:t>9/8/2011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0A2450-C48B-4E48-A8FA-51E99271C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B210D-E75C-45F5-9E70-E4A2A08E8284}" type="datetimeFigureOut">
              <a:rPr lang="en-US" smtClean="0"/>
              <a:t>9/8/2011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0A2450-C48B-4E48-A8FA-51E99271C5C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B210D-E75C-45F5-9E70-E4A2A08E8284}" type="datetimeFigureOut">
              <a:rPr lang="en-US" smtClean="0"/>
              <a:t>9/8/2011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0A2450-C48B-4E48-A8FA-51E99271C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B210D-E75C-45F5-9E70-E4A2A08E8284}" type="datetimeFigureOut">
              <a:rPr lang="en-US" smtClean="0"/>
              <a:t>9/8/2011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0A2450-C48B-4E48-A8FA-51E99271C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B210D-E75C-45F5-9E70-E4A2A08E8284}" type="datetimeFigureOut">
              <a:rPr lang="en-US" smtClean="0"/>
              <a:t>9/8/2011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0A2450-C48B-4E48-A8FA-51E99271C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4FB210D-E75C-45F5-9E70-E4A2A08E8284}" type="datetimeFigureOut">
              <a:rPr lang="en-US" smtClean="0"/>
              <a:t>9/8/2011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10A2450-C48B-4E48-A8FA-51E99271C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4FB210D-E75C-45F5-9E70-E4A2A08E8284}" type="datetimeFigureOut">
              <a:rPr lang="en-US" smtClean="0"/>
              <a:t>9/8/2011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10A2450-C48B-4E48-A8FA-51E99271C5C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Parabolic Curve</a:t>
            </a:r>
            <a:endParaRPr lang="en-US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Placeholder 5"/>
              <p:cNvSpPr>
                <a:spLocks noGrp="1"/>
              </p:cNvSpPr>
              <p:nvPr>
                <p:ph type="body" idx="2"/>
              </p:nvPr>
            </p:nvSpPr>
            <p:spPr/>
            <p:txBody>
              <a:bodyPr/>
              <a:lstStyle/>
              <a:p>
                <a:pPr marL="340614" indent="-285750">
                  <a:buFont typeface="Arial" pitchFamily="34" charset="0"/>
                  <a:buChar char="•"/>
                </a:pPr>
                <a:r>
                  <a:rPr lang="en-US" sz="2400" dirty="0" smtClean="0">
                    <a:solidFill>
                      <a:srgbClr val="FFFF00"/>
                    </a:solidFill>
                  </a:rPr>
                  <a:t>Equation</a:t>
                </a:r>
              </a:p>
              <a:p>
                <a:pPr lvl="1" indent="0"/>
                <a:r>
                  <a:rPr lang="en-US" sz="1800" dirty="0" smtClean="0">
                    <a:solidFill>
                      <a:srgbClr val="FFFF00"/>
                    </a:solidFill>
                  </a:rPr>
                  <a:t>y</a:t>
                </a:r>
                <a14:m>
                  <m:oMath xmlns:m="http://schemas.openxmlformats.org/officeDocument/2006/math">
                    <m:r>
                      <a:rPr lang="en-US" sz="1800" i="1" smtClean="0">
                        <a:solidFill>
                          <a:srgbClr val="FFFF00"/>
                        </a:solidFill>
                        <a:latin typeface="Cambria Math"/>
                      </a:rPr>
                      <m:t>=</m:t>
                    </m:r>
                    <m:r>
                      <a:rPr lang="en-US" sz="1800" b="0" i="1" smtClean="0">
                        <a:solidFill>
                          <a:srgbClr val="FFFF00"/>
                        </a:solidFill>
                        <a:latin typeface="Cambria Math"/>
                      </a:rPr>
                      <m:t>𝑘</m:t>
                    </m:r>
                    <m:sSup>
                      <m:sSupPr>
                        <m:ctrlPr>
                          <a:rPr lang="en-US" sz="180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180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1800" dirty="0" smtClean="0">
                  <a:solidFill>
                    <a:srgbClr val="FFFF00"/>
                  </a:solidFill>
                </a:endParaRPr>
              </a:p>
              <a:p>
                <a:pPr lvl="1" indent="0"/>
                <a:endParaRPr lang="en-US" dirty="0" smtClean="0">
                  <a:solidFill>
                    <a:srgbClr val="FFFF00"/>
                  </a:solidFill>
                </a:endParaRPr>
              </a:p>
              <a:p>
                <a:pPr marL="340614" indent="-285750">
                  <a:buFont typeface="Arial" pitchFamily="34" charset="0"/>
                  <a:buChar char="•"/>
                </a:pPr>
                <a:r>
                  <a:rPr lang="en-US" sz="2400" dirty="0" smtClean="0">
                    <a:solidFill>
                      <a:srgbClr val="FFFF00"/>
                    </a:solidFill>
                  </a:rPr>
                  <a:t>Relationship</a:t>
                </a:r>
              </a:p>
              <a:p>
                <a:pPr lvl="1" indent="0"/>
                <a:r>
                  <a:rPr lang="en-US" sz="1800" dirty="0" smtClean="0">
                    <a:solidFill>
                      <a:srgbClr val="FFFF00"/>
                    </a:solidFill>
                  </a:rPr>
                  <a:t>y varies as the square of x</a:t>
                </a:r>
              </a:p>
              <a:p>
                <a:pPr lvl="1" indent="0"/>
                <a:endParaRPr lang="en-US" sz="1800" dirty="0">
                  <a:solidFill>
                    <a:srgbClr val="FFFF00"/>
                  </a:solidFill>
                </a:endParaRPr>
              </a:p>
              <a:p>
                <a:pPr lvl="1" indent="0"/>
                <a:r>
                  <a:rPr lang="en-US" sz="1800" dirty="0" smtClean="0">
                    <a:solidFill>
                      <a:srgbClr val="FFFF00"/>
                    </a:solidFill>
                  </a:rPr>
                  <a:t>y varies with x</a:t>
                </a:r>
                <a:r>
                  <a:rPr lang="en-US" sz="1800" baseline="30000" dirty="0" smtClean="0">
                    <a:solidFill>
                      <a:srgbClr val="FFFF00"/>
                    </a:solidFill>
                  </a:rPr>
                  <a:t>2</a:t>
                </a:r>
              </a:p>
              <a:p>
                <a:pPr lvl="1" indent="0"/>
                <a:endParaRPr lang="en-US" sz="1800" baseline="30000" dirty="0">
                  <a:solidFill>
                    <a:srgbClr val="FFFF00"/>
                  </a:solidFill>
                </a:endParaRPr>
              </a:p>
              <a:p>
                <a:pPr lvl="1" indent="0"/>
                <a:endParaRPr lang="en-US" sz="1800" baseline="30000" dirty="0" smtClean="0">
                  <a:solidFill>
                    <a:srgbClr val="FFFF00"/>
                  </a:solidFill>
                </a:endParaRPr>
              </a:p>
              <a:p>
                <a:pPr lvl="1" indent="0"/>
                <a:endParaRPr lang="en-US" sz="1800" baseline="30000" dirty="0">
                  <a:solidFill>
                    <a:srgbClr val="FFFF00"/>
                  </a:solidFill>
                </a:endParaRPr>
              </a:p>
              <a:p>
                <a:pPr lvl="1" indent="0"/>
                <a:r>
                  <a:rPr lang="en-US" sz="1800" dirty="0" smtClean="0">
                    <a:solidFill>
                      <a:srgbClr val="FFFF00"/>
                    </a:solidFill>
                  </a:rPr>
                  <a:t>y is proportional to x</a:t>
                </a:r>
                <a:r>
                  <a:rPr lang="en-US" sz="1800" baseline="30000" dirty="0" smtClean="0">
                    <a:solidFill>
                      <a:srgbClr val="FFFF00"/>
                    </a:solidFill>
                  </a:rPr>
                  <a:t>2</a:t>
                </a:r>
                <a:endParaRPr lang="en-US" sz="1800" dirty="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6" name="Tex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2"/>
              </p:nvPr>
            </p:nvSpPr>
            <p:spPr>
              <a:blipFill rotWithShape="1">
                <a:blip r:embed="rId2"/>
                <a:stretch>
                  <a:fillRect l="-728" t="-1067" r="-1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491" y="1524000"/>
            <a:ext cx="4438650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3085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Hyperbolic Curve</a:t>
            </a:r>
            <a:endParaRPr lang="en-US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/>
              <p:cNvSpPr>
                <a:spLocks noGrp="1"/>
              </p:cNvSpPr>
              <p:nvPr>
                <p:ph type="body" idx="2"/>
              </p:nvPr>
            </p:nvSpPr>
            <p:spPr/>
            <p:txBody>
              <a:bodyPr/>
              <a:lstStyle/>
              <a:p>
                <a:pPr marL="340614" indent="-285750">
                  <a:buFont typeface="Arial" pitchFamily="34" charset="0"/>
                  <a:buChar char="•"/>
                </a:pPr>
                <a:r>
                  <a:rPr lang="en-US" sz="2400" dirty="0" smtClean="0">
                    <a:solidFill>
                      <a:srgbClr val="FFFF00"/>
                    </a:solidFill>
                  </a:rPr>
                  <a:t>Equation</a:t>
                </a:r>
              </a:p>
              <a:p>
                <a:pPr lvl="1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1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𝑘</m:t>
                          </m:r>
                        </m:num>
                        <m:den>
                          <m:r>
                            <a:rPr lang="en-US" sz="18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1800" dirty="0" smtClean="0">
                  <a:solidFill>
                    <a:srgbClr val="FFFF00"/>
                  </a:solidFill>
                </a:endParaRPr>
              </a:p>
              <a:p>
                <a:pPr lvl="1" indent="0"/>
                <a:endParaRPr lang="en-US" sz="1800" dirty="0">
                  <a:solidFill>
                    <a:srgbClr val="FFFF00"/>
                  </a:solidFill>
                </a:endParaRPr>
              </a:p>
              <a:p>
                <a:pPr lvl="1" indent="0"/>
                <a:r>
                  <a:rPr lang="en-US" sz="1800" dirty="0" smtClean="0">
                    <a:solidFill>
                      <a:srgbClr val="FFFF00"/>
                    </a:solidFill>
                  </a:rPr>
                  <a:t>y = kx</a:t>
                </a:r>
                <a:r>
                  <a:rPr lang="en-US" sz="1800" baseline="30000" dirty="0" smtClean="0">
                    <a:solidFill>
                      <a:srgbClr val="FFFF00"/>
                    </a:solidFill>
                  </a:rPr>
                  <a:t>-1</a:t>
                </a:r>
                <a:endParaRPr lang="en-US" sz="1800" baseline="30000" dirty="0">
                  <a:solidFill>
                    <a:srgbClr val="FFFF00"/>
                  </a:solidFill>
                </a:endParaRPr>
              </a:p>
              <a:p>
                <a:pPr marL="340614" indent="-285750">
                  <a:buFont typeface="Arial" pitchFamily="34" charset="0"/>
                  <a:buChar char="•"/>
                </a:pPr>
                <a:r>
                  <a:rPr lang="en-US" sz="2400" dirty="0" smtClean="0">
                    <a:solidFill>
                      <a:srgbClr val="FFFF00"/>
                    </a:solidFill>
                  </a:rPr>
                  <a:t>Relationship</a:t>
                </a:r>
              </a:p>
              <a:p>
                <a:pPr lvl="1" indent="0"/>
                <a:r>
                  <a:rPr lang="en-US" sz="1800" dirty="0" smtClean="0">
                    <a:solidFill>
                      <a:srgbClr val="FFFF00"/>
                    </a:solidFill>
                  </a:rPr>
                  <a:t>Y varies  inversely as x</a:t>
                </a:r>
              </a:p>
              <a:p>
                <a:pPr lvl="1" indent="0"/>
                <a:endParaRPr lang="en-US" sz="1800" dirty="0">
                  <a:solidFill>
                    <a:srgbClr val="FFFF00"/>
                  </a:solidFill>
                </a:endParaRPr>
              </a:p>
              <a:p>
                <a:pPr lvl="1" indent="0"/>
                <a:endParaRPr lang="en-US" sz="1800" dirty="0" smtClean="0">
                  <a:solidFill>
                    <a:srgbClr val="FFFF00"/>
                  </a:solidFill>
                </a:endParaRPr>
              </a:p>
              <a:p>
                <a:pPr lvl="1" indent="0"/>
                <a:r>
                  <a:rPr lang="en-US" sz="1800" dirty="0" smtClean="0">
                    <a:solidFill>
                      <a:srgbClr val="FFFF00"/>
                    </a:solidFill>
                  </a:rPr>
                  <a:t>Y is inversely proportional to x</a:t>
                </a:r>
                <a:endParaRPr lang="en-US" sz="1800" dirty="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2"/>
              </p:nvPr>
            </p:nvSpPr>
            <p:spPr>
              <a:blipFill rotWithShape="1">
                <a:blip r:embed="rId2"/>
                <a:stretch>
                  <a:fillRect l="-728" t="-1067" r="-1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600200"/>
            <a:ext cx="5101803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4755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Linear Graph</a:t>
            </a:r>
            <a:endParaRPr lang="en-US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/>
              <p:cNvSpPr>
                <a:spLocks noGrp="1"/>
              </p:cNvSpPr>
              <p:nvPr>
                <p:ph type="body" idx="2"/>
              </p:nvPr>
            </p:nvSpPr>
            <p:spPr/>
            <p:txBody>
              <a:bodyPr/>
              <a:lstStyle/>
              <a:p>
                <a:pPr marL="340614" indent="-285750">
                  <a:buFont typeface="Arial" pitchFamily="34" charset="0"/>
                  <a:buChar char="•"/>
                </a:pPr>
                <a:r>
                  <a:rPr lang="en-US" sz="2400" dirty="0" smtClean="0">
                    <a:solidFill>
                      <a:srgbClr val="FFFF00"/>
                    </a:solidFill>
                  </a:rPr>
                  <a:t>Equation</a:t>
                </a:r>
              </a:p>
              <a:p>
                <a:pPr lvl="1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1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𝑘𝑥</m:t>
                      </m:r>
                    </m:oMath>
                  </m:oMathPara>
                </a14:m>
                <a:endParaRPr lang="en-US" sz="1800" dirty="0" smtClean="0">
                  <a:solidFill>
                    <a:srgbClr val="FFFF00"/>
                  </a:solidFill>
                </a:endParaRPr>
              </a:p>
              <a:p>
                <a:pPr lvl="1" indent="0"/>
                <a:endParaRPr lang="en-US" dirty="0" smtClean="0">
                  <a:solidFill>
                    <a:srgbClr val="FFFF00"/>
                  </a:solidFill>
                </a:endParaRPr>
              </a:p>
              <a:p>
                <a:pPr marL="340614" indent="-285750">
                  <a:buFont typeface="Arial" pitchFamily="34" charset="0"/>
                  <a:buChar char="•"/>
                </a:pPr>
                <a:r>
                  <a:rPr lang="en-US" sz="2400" dirty="0" smtClean="0">
                    <a:solidFill>
                      <a:srgbClr val="FFFF00"/>
                    </a:solidFill>
                  </a:rPr>
                  <a:t>Relationship</a:t>
                </a:r>
              </a:p>
              <a:p>
                <a:pPr lvl="1" indent="0"/>
                <a:r>
                  <a:rPr lang="en-US" sz="1800" dirty="0" smtClean="0">
                    <a:solidFill>
                      <a:srgbClr val="FFFF00"/>
                    </a:solidFill>
                  </a:rPr>
                  <a:t>Y varies directly with x</a:t>
                </a:r>
              </a:p>
              <a:p>
                <a:pPr lvl="1" indent="0"/>
                <a:endParaRPr lang="en-US" sz="1800" dirty="0">
                  <a:solidFill>
                    <a:srgbClr val="FFFF00"/>
                  </a:solidFill>
                </a:endParaRPr>
              </a:p>
              <a:p>
                <a:pPr lvl="1" indent="0"/>
                <a:r>
                  <a:rPr lang="en-US" sz="1800" dirty="0" smtClean="0">
                    <a:solidFill>
                      <a:srgbClr val="FFFF00"/>
                    </a:solidFill>
                  </a:rPr>
                  <a:t>Y is directly proportional to x</a:t>
                </a:r>
                <a:endParaRPr lang="en-US" sz="1800" dirty="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2"/>
              </p:nvPr>
            </p:nvSpPr>
            <p:spPr>
              <a:blipFill rotWithShape="1">
                <a:blip r:embed="rId2"/>
                <a:stretch>
                  <a:fillRect l="-728" t="-1067" r="-1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600200"/>
            <a:ext cx="5004644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7449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Root Curve</a:t>
            </a:r>
            <a:endParaRPr lang="en-US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/>
              <p:cNvSpPr>
                <a:spLocks noGrp="1"/>
              </p:cNvSpPr>
              <p:nvPr>
                <p:ph type="body" idx="2"/>
              </p:nvPr>
            </p:nvSpPr>
            <p:spPr/>
            <p:txBody>
              <a:bodyPr/>
              <a:lstStyle/>
              <a:p>
                <a:pPr marL="340614" indent="-285750">
                  <a:buFont typeface="Arial" pitchFamily="34" charset="0"/>
                  <a:buChar char="•"/>
                </a:pPr>
                <a:r>
                  <a:rPr lang="en-US" sz="2400" dirty="0" smtClean="0">
                    <a:solidFill>
                      <a:srgbClr val="FFFF00"/>
                    </a:solidFill>
                  </a:rPr>
                  <a:t>Equation</a:t>
                </a:r>
              </a:p>
              <a:p>
                <a:pPr lvl="1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1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𝑘</m:t>
                      </m:r>
                      <m:rad>
                        <m:radPr>
                          <m:degHide m:val="on"/>
                          <m:ctrlPr>
                            <a:rPr lang="en-US" sz="1800" b="0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1800" b="0" i="1" smtClean="0">
                              <a:solidFill>
                                <a:srgbClr val="FFFF0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US" sz="1800" b="0" dirty="0" smtClean="0">
                  <a:solidFill>
                    <a:srgbClr val="FFFF00"/>
                  </a:solidFill>
                  <a:ea typeface="Cambria Math"/>
                </a:endParaRPr>
              </a:p>
              <a:p>
                <a:pPr lvl="1" indent="0"/>
                <a:endParaRPr lang="en-US" sz="1800" dirty="0" smtClean="0">
                  <a:solidFill>
                    <a:srgbClr val="FFFF00"/>
                  </a:solidFill>
                </a:endParaRPr>
              </a:p>
              <a:p>
                <a:pPr lvl="1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1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8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𝑘</m:t>
                      </m:r>
                      <m:sSup>
                        <m:sSupPr>
                          <m:ctrlPr>
                            <a:rPr lang="en-US" sz="18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US" sz="18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b="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1800" dirty="0" smtClean="0">
                  <a:solidFill>
                    <a:srgbClr val="FFFF00"/>
                  </a:solidFill>
                </a:endParaRPr>
              </a:p>
              <a:p>
                <a:pPr lvl="1" indent="0"/>
                <a:endParaRPr lang="en-US" dirty="0" smtClean="0">
                  <a:solidFill>
                    <a:srgbClr val="FFFF00"/>
                  </a:solidFill>
                </a:endParaRPr>
              </a:p>
              <a:p>
                <a:pPr marL="340614" indent="-285750">
                  <a:buFont typeface="Arial" pitchFamily="34" charset="0"/>
                  <a:buChar char="•"/>
                </a:pPr>
                <a:r>
                  <a:rPr lang="en-US" sz="2400" dirty="0" smtClean="0">
                    <a:solidFill>
                      <a:srgbClr val="FFFF00"/>
                    </a:solidFill>
                  </a:rPr>
                  <a:t>Relationship</a:t>
                </a:r>
              </a:p>
              <a:p>
                <a:pPr lvl="1" indent="0"/>
                <a:r>
                  <a:rPr lang="en-US" sz="1800" dirty="0" smtClean="0">
                    <a:solidFill>
                      <a:srgbClr val="FFFF00"/>
                    </a:solidFill>
                  </a:rPr>
                  <a:t>Y varies as the square root of x</a:t>
                </a:r>
              </a:p>
              <a:p>
                <a:pPr lvl="1" indent="0"/>
                <a:endParaRPr lang="en-US" sz="1800" dirty="0">
                  <a:solidFill>
                    <a:srgbClr val="FFFF00"/>
                  </a:solidFill>
                </a:endParaRPr>
              </a:p>
              <a:p>
                <a:pPr lvl="1" indent="0"/>
                <a:r>
                  <a:rPr lang="en-US" sz="1800" dirty="0" smtClean="0">
                    <a:solidFill>
                      <a:srgbClr val="FFFF00"/>
                    </a:solidFill>
                  </a:rPr>
                  <a:t>Y is proportional to the square root of x</a:t>
                </a:r>
                <a:endParaRPr lang="en-US" sz="1800" dirty="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2"/>
              </p:nvPr>
            </p:nvSpPr>
            <p:spPr>
              <a:blipFill rotWithShape="1">
                <a:blip r:embed="rId2"/>
                <a:stretch>
                  <a:fillRect l="-728" t="-1067" r="-2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676400"/>
            <a:ext cx="5153186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03804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22</TotalTime>
  <Words>108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Metro</vt:lpstr>
      <vt:lpstr>Parabolic Curve</vt:lpstr>
      <vt:lpstr>Hyperbolic Curve</vt:lpstr>
      <vt:lpstr>Linear Graph</vt:lpstr>
      <vt:lpstr>Root Curve</vt:lpstr>
    </vt:vector>
  </TitlesOfParts>
  <Company>Crosby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Parabolic Curve</dc:title>
  <dc:creator>Yancey Price</dc:creator>
  <cp:lastModifiedBy>Yancey Price</cp:lastModifiedBy>
  <cp:revision>4</cp:revision>
  <dcterms:created xsi:type="dcterms:W3CDTF">2011-09-07T16:33:56Z</dcterms:created>
  <dcterms:modified xsi:type="dcterms:W3CDTF">2011-09-08T12:28:58Z</dcterms:modified>
</cp:coreProperties>
</file>